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256" r:id="rId2"/>
    <p:sldId id="277" r:id="rId3"/>
    <p:sldId id="278" r:id="rId4"/>
    <p:sldId id="258" r:id="rId5"/>
    <p:sldId id="259" r:id="rId6"/>
    <p:sldId id="260" r:id="rId7"/>
    <p:sldId id="261" r:id="rId8"/>
    <p:sldId id="262" r:id="rId9"/>
    <p:sldId id="263" r:id="rId10"/>
    <p:sldId id="265" r:id="rId11"/>
    <p:sldId id="266" r:id="rId12"/>
    <p:sldId id="267" r:id="rId13"/>
    <p:sldId id="268" r:id="rId14"/>
    <p:sldId id="269" r:id="rId15"/>
    <p:sldId id="270" r:id="rId16"/>
    <p:sldId id="272" r:id="rId17"/>
    <p:sldId id="273" r:id="rId18"/>
    <p:sldId id="274" r:id="rId19"/>
    <p:sldId id="275" r:id="rId20"/>
    <p:sldId id="276" r:id="rId21"/>
    <p:sldId id="290" r:id="rId22"/>
    <p:sldId id="291" r:id="rId23"/>
    <p:sldId id="279" r:id="rId24"/>
    <p:sldId id="281" r:id="rId25"/>
    <p:sldId id="280"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96F7C-B856-4F02-9CBC-085BC840E32C}" type="datetimeFigureOut">
              <a:rPr lang="hr-HR" smtClean="0"/>
              <a:pPr/>
              <a:t>16.5.2014.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C0432-C7B9-411E-91E7-0AE8548262D9}" type="slidenum">
              <a:rPr lang="hr-HR" smtClean="0"/>
              <a:pPr/>
              <a:t>‹#›</a:t>
            </a:fld>
            <a:endParaRPr lang="hr-HR"/>
          </a:p>
        </p:txBody>
      </p:sp>
    </p:spTree>
    <p:extLst>
      <p:ext uri="{BB962C8B-B14F-4D97-AF65-F5344CB8AC3E}">
        <p14:creationId xmlns="" xmlns:p14="http://schemas.microsoft.com/office/powerpoint/2010/main" val="310913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p>
            <a:fld id="{11CAF794-9AED-4610-9F78-2074D1D3AA1C}" type="slidenum">
              <a:rPr lang="en-GB" smtClean="0"/>
              <a:pPr/>
              <a:t>10</a:t>
            </a:fld>
            <a:endParaRPr lang="en-GB" smtClean="0"/>
          </a:p>
        </p:txBody>
      </p:sp>
      <p:sp>
        <p:nvSpPr>
          <p:cNvPr id="49155"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F2753EDE-44CE-4577-871E-252CA182F1B6}" type="slidenum">
              <a:rPr lang="hr-HR" sz="1200">
                <a:solidFill>
                  <a:schemeClr val="tx1"/>
                </a:solidFill>
                <a:cs typeface="Arial" pitchFamily="34" charset="0"/>
              </a:rPr>
              <a:pPr algn="r" defTabSz="908050">
                <a:lnSpc>
                  <a:spcPct val="100000"/>
                </a:lnSpc>
                <a:buClrTx/>
                <a:buSzTx/>
                <a:buFontTx/>
                <a:buNone/>
              </a:pPr>
              <a:t>10</a:t>
            </a:fld>
            <a:endParaRPr lang="hr-HR" sz="1200">
              <a:solidFill>
                <a:schemeClr val="tx1"/>
              </a:solidFill>
              <a:cs typeface="Arial" pitchFamily="34" charset="0"/>
            </a:endParaRPr>
          </a:p>
        </p:txBody>
      </p:sp>
      <p:sp>
        <p:nvSpPr>
          <p:cNvPr id="49156" name="Rectangle 2"/>
          <p:cNvSpPr>
            <a:spLocks noGrp="1" noRot="1" noChangeAspect="1" noChangeArrowheads="1" noTextEdit="1"/>
          </p:cNvSpPr>
          <p:nvPr>
            <p:ph type="sldImg"/>
          </p:nvPr>
        </p:nvSpPr>
        <p:spPr>
          <a:xfrm>
            <a:off x="1141413" y="685800"/>
            <a:ext cx="4575175" cy="3430588"/>
          </a:xfrm>
          <a:ln/>
        </p:spPr>
      </p:sp>
      <p:sp>
        <p:nvSpPr>
          <p:cNvPr id="49157" name="Rectangle 3"/>
          <p:cNvSpPr>
            <a:spLocks noGrp="1" noChangeArrowheads="1"/>
          </p:cNvSpPr>
          <p:nvPr>
            <p:ph type="body" idx="1"/>
          </p:nvPr>
        </p:nvSpPr>
        <p:spPr>
          <a:xfrm>
            <a:off x="685474" y="4343839"/>
            <a:ext cx="5487053" cy="4114215"/>
          </a:xfrm>
          <a:noFill/>
          <a:ln/>
        </p:spPr>
        <p:txBody>
          <a:bodyPr lIns="90736" tIns="45368" rIns="90736" bIns="45368"/>
          <a:lstStyle/>
          <a:p>
            <a:pPr defTabSz="914400"/>
            <a:r>
              <a:rPr lang="en-US" smtClean="0"/>
              <a:t>3 pathways are involved in antibody-mediated embryo destruction:</a:t>
            </a:r>
          </a:p>
          <a:p>
            <a:pPr defTabSz="914400">
              <a:buFont typeface="Times New Roman" pitchFamily="18" charset="0"/>
              <a:buChar char="•"/>
            </a:pPr>
            <a:r>
              <a:rPr lang="en-US" smtClean="0"/>
              <a:t> Symmetric (cytotoxic) antibodies bind with the foetal antigens. This activates a complement cascade resulting in cytotoxic and phagocytic reactions, eventually causing destruction of the foetus. </a:t>
            </a:r>
          </a:p>
          <a:p>
            <a:pPr defTabSz="914400">
              <a:buFont typeface="Times New Roman" pitchFamily="18" charset="0"/>
              <a:buChar char="•"/>
            </a:pPr>
            <a:r>
              <a:rPr lang="en-US" smtClean="0"/>
              <a:t> The Th1 response dominates: tumour necrosis factor (TNF)</a:t>
            </a:r>
            <a:r>
              <a:rPr lang="en-US" smtClean="0">
                <a:sym typeface="Symbol" pitchFamily="18" charset="2"/>
              </a:rPr>
              <a:t>, interferon (IFN), interleukin (IL)-2, IL-12, IL-18</a:t>
            </a:r>
            <a:endParaRPr lang="en-US" smtClean="0"/>
          </a:p>
          <a:p>
            <a:pPr defTabSz="914400">
              <a:buFont typeface="Times New Roman" pitchFamily="18" charset="0"/>
              <a:buChar char="•"/>
            </a:pPr>
            <a:r>
              <a:rPr lang="en-US" smtClean="0"/>
              <a:t> Release of Th1 cytokines TNF</a:t>
            </a:r>
            <a:r>
              <a:rPr lang="en-US" smtClean="0">
                <a:sym typeface="Symbol" pitchFamily="18" charset="2"/>
              </a:rPr>
              <a:t></a:t>
            </a:r>
            <a:r>
              <a:rPr lang="en-US" smtClean="0"/>
              <a:t> and IL-2 convert the natural killer (NK) cells into lymphokine activated killer (LAK) cells. </a:t>
            </a:r>
          </a:p>
          <a:p>
            <a:pPr defTabSz="914400"/>
            <a:r>
              <a:rPr lang="en-US" smtClean="0"/>
              <a:t>TNF: tumour necrosis factor</a:t>
            </a:r>
          </a:p>
          <a:p>
            <a:pPr defTabSz="914400"/>
            <a:r>
              <a:rPr lang="en-US" smtClean="0"/>
              <a:t>IFN: interferon</a:t>
            </a:r>
          </a:p>
          <a:p>
            <a:pPr defTabSz="914400"/>
            <a:r>
              <a:rPr lang="en-US" smtClean="0"/>
              <a:t>IL: interleukin</a:t>
            </a:r>
          </a:p>
          <a:p>
            <a:pPr defTabSz="914400"/>
            <a:r>
              <a:rPr lang="en-US" smtClean="0"/>
              <a:t>NK: natural killer</a:t>
            </a:r>
          </a:p>
          <a:p>
            <a:pPr defTabSz="914400"/>
            <a:r>
              <a:rPr lang="en-US" smtClean="0"/>
              <a:t>LAK: lymphokine activated killer</a:t>
            </a:r>
          </a:p>
          <a:p>
            <a:pPr defTabSz="914400"/>
            <a:endParaRPr lang="de-DE" smtClean="0"/>
          </a:p>
          <a:p>
            <a:pPr defTabSz="914400"/>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p>
            <a:fld id="{C416CE19-7EDA-4C63-AB3D-A4CB2AFA3B1C}" type="slidenum">
              <a:rPr lang="en-GB" smtClean="0"/>
              <a:pPr/>
              <a:t>11</a:t>
            </a:fld>
            <a:endParaRPr lang="en-GB" smtClean="0"/>
          </a:p>
        </p:txBody>
      </p:sp>
      <p:sp>
        <p:nvSpPr>
          <p:cNvPr id="50179"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4FE4BAA1-482F-44AB-9E14-DB8318560D52}" type="slidenum">
              <a:rPr lang="hr-HR" sz="1200">
                <a:solidFill>
                  <a:schemeClr val="tx1"/>
                </a:solidFill>
                <a:cs typeface="Arial" pitchFamily="34" charset="0"/>
              </a:rPr>
              <a:pPr algn="r" defTabSz="908050">
                <a:lnSpc>
                  <a:spcPct val="100000"/>
                </a:lnSpc>
                <a:buClrTx/>
                <a:buSzTx/>
                <a:buFontTx/>
                <a:buNone/>
              </a:pPr>
              <a:t>11</a:t>
            </a:fld>
            <a:endParaRPr lang="hr-HR" sz="1200">
              <a:solidFill>
                <a:schemeClr val="tx1"/>
              </a:solidFill>
              <a:cs typeface="Arial" pitchFamily="34" charset="0"/>
            </a:endParaRPr>
          </a:p>
        </p:txBody>
      </p:sp>
      <p:sp>
        <p:nvSpPr>
          <p:cNvPr id="50180" name="Rectangle 2"/>
          <p:cNvSpPr>
            <a:spLocks noGrp="1" noRot="1" noChangeAspect="1" noChangeArrowheads="1" noTextEdit="1"/>
          </p:cNvSpPr>
          <p:nvPr>
            <p:ph type="sldImg"/>
          </p:nvPr>
        </p:nvSpPr>
        <p:spPr>
          <a:xfrm>
            <a:off x="1141413" y="685800"/>
            <a:ext cx="4575175" cy="3430588"/>
          </a:xfrm>
          <a:ln/>
        </p:spPr>
      </p:sp>
      <p:sp>
        <p:nvSpPr>
          <p:cNvPr id="50181" name="Rectangle 3"/>
          <p:cNvSpPr>
            <a:spLocks noGrp="1" noChangeArrowheads="1"/>
          </p:cNvSpPr>
          <p:nvPr>
            <p:ph type="body" idx="1"/>
          </p:nvPr>
        </p:nvSpPr>
        <p:spPr>
          <a:xfrm>
            <a:off x="685474" y="4343839"/>
            <a:ext cx="5487053" cy="4114215"/>
          </a:xfrm>
          <a:noFill/>
          <a:ln/>
        </p:spPr>
        <p:txBody>
          <a:bodyPr lIns="90736" tIns="45368" rIns="90736" bIns="45368"/>
          <a:lstStyle/>
          <a:p>
            <a:pPr defTabSz="914400"/>
            <a:r>
              <a:rPr lang="en-US" smtClean="0"/>
              <a:t>3 Pathways are also involved in embryo-protective immunomodulation: </a:t>
            </a:r>
          </a:p>
          <a:p>
            <a:pPr defTabSz="914400">
              <a:buFont typeface="Times New Roman" pitchFamily="18" charset="0"/>
              <a:buChar char="•"/>
            </a:pPr>
            <a:r>
              <a:rPr lang="en-US" smtClean="0"/>
              <a:t> The antibodies are asymmetric and therefore do not bind perfectly with the antigens.  Instead, they block the antigens without subsequent activation of the complement cascade and cytotoxic and phagocytic reactions.  </a:t>
            </a:r>
          </a:p>
          <a:p>
            <a:pPr defTabSz="914400">
              <a:buFont typeface="Times New Roman" pitchFamily="18" charset="0"/>
              <a:buChar char="•"/>
            </a:pPr>
            <a:r>
              <a:rPr lang="en-US" smtClean="0"/>
              <a:t> The protective Th2 response dominates, resulting in activation of protective cytokines and suppression of the harmful Th1 response. </a:t>
            </a:r>
          </a:p>
          <a:p>
            <a:pPr defTabSz="914400">
              <a:buFont typeface="Times New Roman" pitchFamily="18" charset="0"/>
              <a:buChar char="•"/>
            </a:pPr>
            <a:r>
              <a:rPr lang="en-US" smtClean="0"/>
              <a:t> There is no release of TNF</a:t>
            </a:r>
            <a:r>
              <a:rPr lang="en-US" smtClean="0">
                <a:sym typeface="Symbol" pitchFamily="18" charset="2"/>
              </a:rPr>
              <a:t></a:t>
            </a:r>
            <a:r>
              <a:rPr lang="en-US" smtClean="0"/>
              <a:t> and IL-2. Therefore, the NK cell activity diminishes and there is no conversion of NK cells to embryotoxic LAK cells. </a:t>
            </a:r>
          </a:p>
          <a:p>
            <a:pPr defTabSz="914400"/>
            <a:r>
              <a:rPr lang="en-US" smtClean="0"/>
              <a:t>TNF: tumour necrosis factor</a:t>
            </a:r>
          </a:p>
          <a:p>
            <a:pPr defTabSz="914400"/>
            <a:r>
              <a:rPr lang="en-US" smtClean="0"/>
              <a:t>IFN: interferon</a:t>
            </a:r>
          </a:p>
          <a:p>
            <a:pPr defTabSz="914400"/>
            <a:r>
              <a:rPr lang="en-US" smtClean="0"/>
              <a:t>IL: interleukin</a:t>
            </a:r>
          </a:p>
          <a:p>
            <a:pPr defTabSz="914400"/>
            <a:r>
              <a:rPr lang="en-US" smtClean="0"/>
              <a:t>NK: natural killer</a:t>
            </a:r>
          </a:p>
          <a:p>
            <a:pPr defTabSz="914400"/>
            <a:r>
              <a:rPr lang="en-US" smtClean="0"/>
              <a:t>LAK: lymphokine activated killer</a:t>
            </a:r>
          </a:p>
          <a:p>
            <a:pPr defTabSz="914400"/>
            <a:endParaRPr lang="en-US" smtClean="0"/>
          </a:p>
          <a:p>
            <a:pPr defTabSz="914400"/>
            <a:endParaRPr lang="de-DE" smtClean="0"/>
          </a:p>
          <a:p>
            <a:pPr defTabSz="914400"/>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fld id="{56295D2B-7D85-4ED6-897E-74A834E0508A}" type="slidenum">
              <a:rPr lang="en-GB" smtClean="0"/>
              <a:pPr/>
              <a:t>12</a:t>
            </a:fld>
            <a:endParaRPr lang="en-GB" smtClean="0"/>
          </a:p>
        </p:txBody>
      </p:sp>
      <p:sp>
        <p:nvSpPr>
          <p:cNvPr id="51203"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0EF0395B-2081-4EE6-8DEE-8C33E5FB4D2D}" type="slidenum">
              <a:rPr lang="hr-HR" sz="1200">
                <a:solidFill>
                  <a:schemeClr val="tx1"/>
                </a:solidFill>
                <a:cs typeface="Arial" pitchFamily="34" charset="0"/>
              </a:rPr>
              <a:pPr algn="r" defTabSz="908050">
                <a:lnSpc>
                  <a:spcPct val="100000"/>
                </a:lnSpc>
                <a:buClrTx/>
                <a:buSzTx/>
                <a:buFontTx/>
                <a:buNone/>
              </a:pPr>
              <a:t>12</a:t>
            </a:fld>
            <a:endParaRPr lang="hr-HR" sz="1200">
              <a:solidFill>
                <a:schemeClr val="tx1"/>
              </a:solidFill>
              <a:cs typeface="Arial" pitchFamily="34" charset="0"/>
            </a:endParaRPr>
          </a:p>
        </p:txBody>
      </p:sp>
      <p:sp>
        <p:nvSpPr>
          <p:cNvPr id="51204" name="Rectangle 2"/>
          <p:cNvSpPr>
            <a:spLocks noGrp="1" noRot="1" noChangeAspect="1" noChangeArrowheads="1" noTextEdit="1"/>
          </p:cNvSpPr>
          <p:nvPr>
            <p:ph type="sldImg"/>
          </p:nvPr>
        </p:nvSpPr>
        <p:spPr>
          <a:xfrm>
            <a:off x="1141413" y="685800"/>
            <a:ext cx="4575175" cy="3430588"/>
          </a:xfrm>
          <a:ln/>
        </p:spPr>
      </p:sp>
      <p:sp>
        <p:nvSpPr>
          <p:cNvPr id="51205" name="Rectangle 3"/>
          <p:cNvSpPr>
            <a:spLocks noGrp="1" noChangeArrowheads="1"/>
          </p:cNvSpPr>
          <p:nvPr>
            <p:ph type="body" idx="1"/>
          </p:nvPr>
        </p:nvSpPr>
        <p:spPr>
          <a:xfrm>
            <a:off x="913966" y="4343839"/>
            <a:ext cx="5030070" cy="4114215"/>
          </a:xfrm>
          <a:noFill/>
          <a:ln/>
        </p:spPr>
        <p:txBody>
          <a:bodyPr lIns="90736" tIns="45368" rIns="90736" bIns="45368"/>
          <a:lstStyle/>
          <a:p>
            <a:pPr defTabSz="914400"/>
            <a:r>
              <a:rPr lang="en-US" smtClean="0"/>
              <a:t>The chart shows the percentage of P-receptor positive cells in 3 groups </a:t>
            </a:r>
            <a:r>
              <a:rPr lang="hr-HR" smtClean="0"/>
              <a:t>o</a:t>
            </a:r>
            <a:r>
              <a:rPr lang="en-US" smtClean="0"/>
              <a:t>f patients.</a:t>
            </a:r>
          </a:p>
          <a:p>
            <a:pPr defTabSz="914400"/>
            <a:r>
              <a:rPr lang="en-US" smtClean="0"/>
              <a:t>The green bar represents a healthy pregnant population and shows a 4-fold increase in P- receptor positive cells compared to the non-pregnant and aborter groups.</a:t>
            </a:r>
            <a:r>
              <a:rPr lang="hr-HR" smtClean="0"/>
              <a:t> </a:t>
            </a:r>
            <a:r>
              <a:rPr lang="en-US" smtClean="0"/>
              <a:t>In fact, the percentage of P-receptor positive cells is nearly the same in the non-pregnant group as it is in the aborter group. In other words, women who abort are incapable of increasing the number of P-receptors, unlike those with successful pregnancies.</a:t>
            </a:r>
          </a:p>
          <a:p>
            <a:pPr defTabSz="914400"/>
            <a:r>
              <a:rPr lang="en-US" smtClean="0"/>
              <a:t>This study demonstrates the importance of the P-receptor in the maintenance of a viable pregnancy.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fld id="{9C23BE4A-44D0-45EC-88BB-37FAD06A1C5B}" type="slidenum">
              <a:rPr lang="en-GB" smtClean="0"/>
              <a:pPr/>
              <a:t>13</a:t>
            </a:fld>
            <a:endParaRPr lang="en-GB" smtClean="0"/>
          </a:p>
        </p:txBody>
      </p:sp>
      <p:sp>
        <p:nvSpPr>
          <p:cNvPr id="52227" name="Rectangle 2"/>
          <p:cNvSpPr>
            <a:spLocks noGrp="1" noRot="1" noChangeAspect="1" noChangeArrowheads="1" noTextEdit="1"/>
          </p:cNvSpPr>
          <p:nvPr>
            <p:ph type="sldImg"/>
          </p:nvPr>
        </p:nvSpPr>
        <p:spPr>
          <a:xfrm>
            <a:off x="1141413" y="685800"/>
            <a:ext cx="4575175" cy="3430588"/>
          </a:xfrm>
          <a:ln/>
        </p:spPr>
      </p:sp>
      <p:sp>
        <p:nvSpPr>
          <p:cNvPr id="52228" name="Rectangle 3"/>
          <p:cNvSpPr>
            <a:spLocks noGrp="1" noChangeArrowheads="1"/>
          </p:cNvSpPr>
          <p:nvPr>
            <p:ph type="body" idx="1"/>
          </p:nvPr>
        </p:nvSpPr>
        <p:spPr>
          <a:xfrm>
            <a:off x="685474" y="4343839"/>
            <a:ext cx="5487053" cy="4114215"/>
          </a:xfrm>
          <a:noFill/>
          <a:ln/>
        </p:spPr>
        <p:txBody>
          <a:bodyPr/>
          <a:lstStyle/>
          <a:p>
            <a:r>
              <a:rPr lang="en-US" smtClean="0"/>
              <a:t>Women requesting early social termination of pregnancy, in a 3-month period, were included. A first blood sample was taken before oral administration of 600 mg of mifepristone  and a second sample was taken 2 days later. Termination of pregnancy was successful and complete in all cases. In 17 out of 21 women, the percentage of PIBF positive lymphocytes decreased after anti-progesterone administration. The percentage of PIBF-expressing lymphocytes significantly decreased from 52.8%+/-21.6% (day 0) to 39.8%+/-18.2% by day 2 (p=0.001).</a:t>
            </a:r>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fld id="{E00B6B1E-2742-4E10-A28A-28F5CA5D2459}" type="slidenum">
              <a:rPr lang="en-GB" smtClean="0"/>
              <a:pPr/>
              <a:t>14</a:t>
            </a:fld>
            <a:endParaRPr lang="en-GB" smtClean="0"/>
          </a:p>
        </p:txBody>
      </p:sp>
      <p:sp>
        <p:nvSpPr>
          <p:cNvPr id="53251"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71B8981A-33CC-491D-A072-DDF4CE016D42}" type="slidenum">
              <a:rPr lang="hr-HR" sz="1200">
                <a:solidFill>
                  <a:schemeClr val="tx1"/>
                </a:solidFill>
                <a:cs typeface="Arial" pitchFamily="34" charset="0"/>
              </a:rPr>
              <a:pPr algn="r" defTabSz="908050">
                <a:lnSpc>
                  <a:spcPct val="100000"/>
                </a:lnSpc>
                <a:buClrTx/>
                <a:buSzTx/>
                <a:buFontTx/>
                <a:buNone/>
              </a:pPr>
              <a:t>14</a:t>
            </a:fld>
            <a:endParaRPr lang="hr-HR" sz="1200">
              <a:solidFill>
                <a:schemeClr val="tx1"/>
              </a:solidFill>
              <a:cs typeface="Arial" pitchFamily="34" charset="0"/>
            </a:endParaRPr>
          </a:p>
        </p:txBody>
      </p:sp>
      <p:sp>
        <p:nvSpPr>
          <p:cNvPr id="53252" name="Rectangle 2"/>
          <p:cNvSpPr>
            <a:spLocks noGrp="1" noRot="1" noChangeAspect="1" noChangeArrowheads="1" noTextEdit="1"/>
          </p:cNvSpPr>
          <p:nvPr>
            <p:ph type="sldImg"/>
          </p:nvPr>
        </p:nvSpPr>
        <p:spPr>
          <a:xfrm>
            <a:off x="1141413" y="685800"/>
            <a:ext cx="4575175" cy="3430588"/>
          </a:xfrm>
          <a:ln/>
        </p:spPr>
      </p:sp>
      <p:sp>
        <p:nvSpPr>
          <p:cNvPr id="53253" name="Rectangle 3"/>
          <p:cNvSpPr>
            <a:spLocks noGrp="1" noChangeArrowheads="1"/>
          </p:cNvSpPr>
          <p:nvPr>
            <p:ph type="body" idx="1"/>
          </p:nvPr>
        </p:nvSpPr>
        <p:spPr>
          <a:xfrm>
            <a:off x="913966" y="4343839"/>
            <a:ext cx="5030070" cy="4114215"/>
          </a:xfrm>
          <a:noFill/>
          <a:ln/>
        </p:spPr>
        <p:txBody>
          <a:bodyPr lIns="90736" tIns="45368" rIns="90736" bIns="45368"/>
          <a:lstStyle/>
          <a:p>
            <a:pPr defTabSz="914400"/>
            <a:r>
              <a:rPr lang="en-US" smtClean="0"/>
              <a:t>In this slide, we see the percentage of asymmetric (protective) antibodies in 3 groups. </a:t>
            </a:r>
          </a:p>
          <a:p>
            <a:pPr defTabSz="914400"/>
            <a:r>
              <a:rPr lang="en-US" smtClean="0"/>
              <a:t>First the </a:t>
            </a:r>
            <a:r>
              <a:rPr lang="en-US" i="1" smtClean="0"/>
              <a:t>in vitro</a:t>
            </a:r>
            <a:r>
              <a:rPr lang="en-US" smtClean="0"/>
              <a:t> samples of peripheral blood of the (healthy) pregnant control group, represented by the orange bar. Next, samples of the same group after incubation with anti-PIBF, represented by the yellow bar. And finally, samples which were treated with RU 486, represented by the green bar.</a:t>
            </a:r>
          </a:p>
          <a:p>
            <a:pPr defTabSz="914400"/>
            <a:r>
              <a:rPr lang="en-US" smtClean="0"/>
              <a:t>The percentage of protective asymmetric antibodies is very high in the control samples. In the samples with anti-PIBF, the percentage of asymmetric antibodies is a quarter of that of the control group. The percentage of asymmetric antibodies is even lower in the samples that were incubated with </a:t>
            </a:r>
            <a:br>
              <a:rPr lang="en-US" smtClean="0"/>
            </a:br>
            <a:r>
              <a:rPr lang="en-US" smtClean="0"/>
              <a:t>RU 486.</a:t>
            </a:r>
          </a:p>
          <a:p>
            <a:pPr defTabSz="914400"/>
            <a:r>
              <a:rPr lang="en-US" smtClean="0"/>
              <a:t>This </a:t>
            </a:r>
            <a:r>
              <a:rPr lang="en-US" i="1" smtClean="0"/>
              <a:t>in vitro</a:t>
            </a:r>
            <a:r>
              <a:rPr lang="en-US" smtClean="0"/>
              <a:t> experiment shows that a lack of PIBF and/or P-receptor blockade reduce the formation of embryo-protective asymmetric antibodies – thus increasing the risk of abortion.</a:t>
            </a:r>
          </a:p>
          <a:p>
            <a:pPr defTabSz="914400"/>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fld id="{A00BA6AE-EFA2-469B-8CB9-214F62210F86}" type="slidenum">
              <a:rPr lang="en-GB" smtClean="0"/>
              <a:pPr/>
              <a:t>15</a:t>
            </a:fld>
            <a:endParaRPr lang="en-GB" smtClean="0"/>
          </a:p>
        </p:txBody>
      </p:sp>
      <p:sp>
        <p:nvSpPr>
          <p:cNvPr id="54275"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9E15AAA8-E118-4BCD-86E5-B1B876218660}" type="slidenum">
              <a:rPr lang="hr-HR" sz="1200">
                <a:solidFill>
                  <a:schemeClr val="tx1"/>
                </a:solidFill>
                <a:cs typeface="Arial" pitchFamily="34" charset="0"/>
              </a:rPr>
              <a:pPr algn="r" defTabSz="908050">
                <a:lnSpc>
                  <a:spcPct val="100000"/>
                </a:lnSpc>
                <a:buClrTx/>
                <a:buSzTx/>
                <a:buFontTx/>
                <a:buNone/>
              </a:pPr>
              <a:t>15</a:t>
            </a:fld>
            <a:endParaRPr lang="hr-HR" sz="1200">
              <a:solidFill>
                <a:schemeClr val="tx1"/>
              </a:solidFill>
              <a:cs typeface="Arial" pitchFamily="34" charset="0"/>
            </a:endParaRPr>
          </a:p>
        </p:txBody>
      </p:sp>
      <p:sp>
        <p:nvSpPr>
          <p:cNvPr id="54276" name="Rectangle 2"/>
          <p:cNvSpPr>
            <a:spLocks noGrp="1" noRot="1" noChangeAspect="1" noChangeArrowheads="1" noTextEdit="1"/>
          </p:cNvSpPr>
          <p:nvPr>
            <p:ph type="sldImg"/>
          </p:nvPr>
        </p:nvSpPr>
        <p:spPr>
          <a:xfrm>
            <a:off x="1141413" y="685800"/>
            <a:ext cx="4575175" cy="3430588"/>
          </a:xfrm>
          <a:ln/>
        </p:spPr>
      </p:sp>
      <p:sp>
        <p:nvSpPr>
          <p:cNvPr id="54277" name="Rectangle 3"/>
          <p:cNvSpPr>
            <a:spLocks noGrp="1" noChangeArrowheads="1"/>
          </p:cNvSpPr>
          <p:nvPr>
            <p:ph type="body" idx="1"/>
          </p:nvPr>
        </p:nvSpPr>
        <p:spPr>
          <a:xfrm>
            <a:off x="913966" y="4343839"/>
            <a:ext cx="5030070" cy="4114215"/>
          </a:xfrm>
          <a:noFill/>
          <a:ln/>
        </p:spPr>
        <p:txBody>
          <a:bodyPr lIns="90736" tIns="45368" rIns="90736" bIns="45368"/>
          <a:lstStyle/>
          <a:p>
            <a:pPr defTabSz="914400"/>
            <a:r>
              <a:rPr lang="en-US" smtClean="0"/>
              <a:t>Having established that PIBF induction is the key to embryo survival and successful pregnancy, let us look at the pre-clinical and clinical evidence that supports it. The effect of Duphaston</a:t>
            </a:r>
            <a:r>
              <a:rPr lang="en-US" baseline="30000" smtClean="0"/>
              <a:t>®</a:t>
            </a:r>
            <a:r>
              <a:rPr lang="en-US" smtClean="0"/>
              <a:t> on PIBF induction is illustrated in this chart. We can clearly see a progressive increase in PIBF positive cells with increasing concentrations of Duphaston</a:t>
            </a:r>
            <a:r>
              <a:rPr lang="en-US" baseline="30000" smtClean="0"/>
              <a:t>®</a:t>
            </a:r>
            <a:r>
              <a:rPr lang="en-US" smtClean="0"/>
              <a:t>.</a:t>
            </a:r>
          </a:p>
          <a:p>
            <a:pPr defTabSz="914400"/>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hr-HR" smtClean="0"/>
              <a:t>Više studija dokazuju najpogodniji i najučinkovitiji vag.put primjene. Vag.primjena je rutina u većini centara, premda se brojne žene žale na iritaciju i iscjedak. Dob 23-42 god,, svježi IVF, indikacije: tubarni,muški,idiopatski,endometrioza, poremećaji ovulacije. Sve eutiroidne i uredan PRL. Granični FSH 12 IJ/L, adenomioza isključene. Protokol: agonist/dan + rFSH. Ovisno o spermiogramu – ivf ili icsi, ET max 3 embrija, rani ET. Skupina A didrog.2x10mg/dan, skupina B 90 mg vag.gel/dan, skupina c 3x200 mg/dan vag.kapsule. CL supp do 12 tj trudnoće. Klin.trudnoća = KČS na UZV 7 tj od ET. Skupine skorirane 1-5 (po 1 za: &gt;37 god,FSH &gt;9-12, adhezije u zdjelici, poremećaj oblika i veličine endometrija, AFC &lt;6, BMI&gt;25 i trajanje steril.&gt;7 god). Grade 0 najbolji, grade  II najlošija prognoza.</a:t>
            </a:r>
          </a:p>
        </p:txBody>
      </p:sp>
      <p:sp>
        <p:nvSpPr>
          <p:cNvPr id="56324" name="Slide Number Placeholder 3"/>
          <p:cNvSpPr>
            <a:spLocks noGrp="1"/>
          </p:cNvSpPr>
          <p:nvPr>
            <p:ph type="sldNum" sz="quarter"/>
          </p:nvPr>
        </p:nvSpPr>
        <p:spPr>
          <a:noFill/>
        </p:spPr>
        <p:txBody>
          <a:bodyPr/>
          <a:lstStyle/>
          <a:p>
            <a:fld id="{FB12D4A9-0CFB-4DD6-A5D7-51959624944E}"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hr-HR" smtClean="0"/>
          </a:p>
        </p:txBody>
      </p:sp>
      <p:sp>
        <p:nvSpPr>
          <p:cNvPr id="57348" name="Slide Number Placeholder 3"/>
          <p:cNvSpPr>
            <a:spLocks noGrp="1"/>
          </p:cNvSpPr>
          <p:nvPr>
            <p:ph type="sldNum" sz="quarter"/>
          </p:nvPr>
        </p:nvSpPr>
        <p:spPr>
          <a:noFill/>
        </p:spPr>
        <p:txBody>
          <a:bodyPr/>
          <a:lstStyle/>
          <a:p>
            <a:fld id="{715046D5-FD4E-4F0B-A666-A5C2F39CE1BE}"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hr-HR" smtClean="0"/>
          </a:p>
        </p:txBody>
      </p:sp>
      <p:sp>
        <p:nvSpPr>
          <p:cNvPr id="58372" name="Slide Number Placeholder 3"/>
          <p:cNvSpPr>
            <a:spLocks noGrp="1"/>
          </p:cNvSpPr>
          <p:nvPr>
            <p:ph type="sldNum" sz="quarter"/>
          </p:nvPr>
        </p:nvSpPr>
        <p:spPr>
          <a:noFill/>
        </p:spPr>
        <p:txBody>
          <a:bodyPr/>
          <a:lstStyle/>
          <a:p>
            <a:fld id="{B9FA3D44-6001-438A-91BD-8EE27731C498}"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hr-HR" smtClean="0"/>
              <a:t>Grade 0 = score 0, Grade I = score 1-3, Grade II = score 3-5.  povoljni:nepovoljni:jako nepovoljni</a:t>
            </a:r>
          </a:p>
        </p:txBody>
      </p:sp>
      <p:sp>
        <p:nvSpPr>
          <p:cNvPr id="59396" name="Slide Number Placeholder 3"/>
          <p:cNvSpPr>
            <a:spLocks noGrp="1"/>
          </p:cNvSpPr>
          <p:nvPr>
            <p:ph type="sldNum" sz="quarter"/>
          </p:nvPr>
        </p:nvSpPr>
        <p:spPr>
          <a:noFill/>
        </p:spPr>
        <p:txBody>
          <a:bodyPr/>
          <a:lstStyle/>
          <a:p>
            <a:fld id="{63481C0B-B4B4-4CB9-AA32-23DAC4CCD750}"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A61C0432-C7B9-411E-91E7-0AE8548262D9}" type="slidenum">
              <a:rPr lang="hr-HR" smtClean="0"/>
              <a:pPr/>
              <a:t>2</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hr-HR" smtClean="0"/>
          </a:p>
        </p:txBody>
      </p:sp>
      <p:sp>
        <p:nvSpPr>
          <p:cNvPr id="60420" name="Slide Number Placeholder 3"/>
          <p:cNvSpPr>
            <a:spLocks noGrp="1"/>
          </p:cNvSpPr>
          <p:nvPr>
            <p:ph type="sldNum" sz="quarter"/>
          </p:nvPr>
        </p:nvSpPr>
        <p:spPr>
          <a:noFill/>
        </p:spPr>
        <p:txBody>
          <a:bodyPr/>
          <a:lstStyle/>
          <a:p>
            <a:fld id="{0F9BCE71-AA79-47B1-A4BE-131B922792C0}"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21</a:t>
            </a:fld>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22</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23</a:t>
            </a:fld>
            <a:endParaRPr lang="hr-H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24</a:t>
            </a:fld>
            <a:endParaRPr lang="hr-H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25</a:t>
            </a:fld>
            <a:endParaRPr lang="hr-H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26</a:t>
            </a:fld>
            <a:endParaRPr lang="hr-H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27</a:t>
            </a:fld>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28</a:t>
            </a:fld>
            <a:endParaRPr lang="hr-H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29</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3</a:t>
            </a:fld>
            <a:endParaRPr lang="hr-H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30</a:t>
            </a:fld>
            <a:endParaRPr lang="hr-H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31</a:t>
            </a:fld>
            <a:endParaRPr lang="hr-H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32</a:t>
            </a:fld>
            <a:endParaRPr lang="hr-H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A61C0432-C7B9-411E-91E7-0AE8548262D9}" type="slidenum">
              <a:rPr lang="hr-HR" smtClean="0"/>
              <a:pPr/>
              <a:t>33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7876072A-6E6C-491D-8A52-5047CEAEA029}" type="slidenum">
              <a:rPr lang="en-GB" smtClean="0"/>
              <a:pPr/>
              <a:t>4</a:t>
            </a:fld>
            <a:endParaRPr lang="en-GB" smtClean="0"/>
          </a:p>
        </p:txBody>
      </p:sp>
      <p:sp>
        <p:nvSpPr>
          <p:cNvPr id="41987"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C98AD49D-F64A-4FE0-9562-5FD0E5238A4E}" type="slidenum">
              <a:rPr lang="hr-HR" sz="1200">
                <a:solidFill>
                  <a:schemeClr val="tx1"/>
                </a:solidFill>
                <a:cs typeface="Arial" pitchFamily="34" charset="0"/>
              </a:rPr>
              <a:pPr algn="r" defTabSz="908050">
                <a:lnSpc>
                  <a:spcPct val="100000"/>
                </a:lnSpc>
                <a:buClrTx/>
                <a:buSzTx/>
                <a:buFontTx/>
                <a:buNone/>
              </a:pPr>
              <a:t>4</a:t>
            </a:fld>
            <a:endParaRPr lang="hr-HR" sz="1200">
              <a:solidFill>
                <a:schemeClr val="tx1"/>
              </a:solidFill>
              <a:cs typeface="Arial" pitchFamily="34" charset="0"/>
            </a:endParaRPr>
          </a:p>
        </p:txBody>
      </p:sp>
      <p:sp>
        <p:nvSpPr>
          <p:cNvPr id="41988" name="Rectangle 2"/>
          <p:cNvSpPr>
            <a:spLocks noGrp="1" noRot="1" noChangeAspect="1" noChangeArrowheads="1" noTextEdit="1"/>
          </p:cNvSpPr>
          <p:nvPr>
            <p:ph type="sldImg"/>
          </p:nvPr>
        </p:nvSpPr>
        <p:spPr>
          <a:xfrm>
            <a:off x="1141413" y="685800"/>
            <a:ext cx="4575175" cy="3430588"/>
          </a:xfrm>
          <a:ln/>
        </p:spPr>
      </p:sp>
      <p:sp>
        <p:nvSpPr>
          <p:cNvPr id="41989" name="Rectangle 3"/>
          <p:cNvSpPr>
            <a:spLocks noGrp="1" noChangeArrowheads="1"/>
          </p:cNvSpPr>
          <p:nvPr>
            <p:ph type="body" idx="1"/>
          </p:nvPr>
        </p:nvSpPr>
        <p:spPr>
          <a:xfrm>
            <a:off x="685474" y="4343839"/>
            <a:ext cx="5487053" cy="4114215"/>
          </a:xfrm>
          <a:noFill/>
          <a:ln/>
        </p:spPr>
        <p:txBody>
          <a:bodyPr lIns="90736" tIns="45368" rIns="90736" bIns="45368"/>
          <a:lstStyle/>
          <a:p>
            <a:pPr defTabSz="914400"/>
            <a:r>
              <a:rPr lang="hr-HR" smtClean="0"/>
              <a:t>Retro-progesteron, odlična bioraspoloživost, optički izomer P, s promjenama na C10 C 9,6 i 7 – promjene koje ga čine stabilnijim i oralno učinkovitijim od P. </a:t>
            </a:r>
          </a:p>
          <a:p>
            <a:pPr defTabSz="914400"/>
            <a:r>
              <a:rPr lang="hr-HR" smtClean="0"/>
              <a:t>Donirane oocite, 31% ongoing pregnan., pojedine studije čak navode bolje rezultate od mikrogeniziranog P</a:t>
            </a:r>
          </a:p>
          <a:p>
            <a:pPr defTabSz="914400"/>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fld id="{1144214B-64C9-4256-A89F-1B99584A6170}" type="slidenum">
              <a:rPr lang="en-GB" smtClean="0"/>
              <a:pPr/>
              <a:t>5</a:t>
            </a:fld>
            <a:endParaRPr lang="en-GB" smtClean="0"/>
          </a:p>
        </p:txBody>
      </p:sp>
      <p:sp>
        <p:nvSpPr>
          <p:cNvPr id="43011"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39398C11-5775-4FAC-80C6-B5264F895E3E}" type="slidenum">
              <a:rPr lang="hr-HR" sz="1200">
                <a:solidFill>
                  <a:schemeClr val="tx1"/>
                </a:solidFill>
                <a:cs typeface="Arial" pitchFamily="34" charset="0"/>
              </a:rPr>
              <a:pPr algn="r" defTabSz="908050">
                <a:lnSpc>
                  <a:spcPct val="100000"/>
                </a:lnSpc>
                <a:buClrTx/>
                <a:buSzTx/>
                <a:buFontTx/>
                <a:buNone/>
              </a:pPr>
              <a:t>5</a:t>
            </a:fld>
            <a:endParaRPr lang="hr-HR" sz="1200">
              <a:solidFill>
                <a:schemeClr val="tx1"/>
              </a:solidFill>
              <a:cs typeface="Arial" pitchFamily="34" charset="0"/>
            </a:endParaRPr>
          </a:p>
        </p:txBody>
      </p:sp>
      <p:sp>
        <p:nvSpPr>
          <p:cNvPr id="43012" name="Rectangle 2"/>
          <p:cNvSpPr>
            <a:spLocks noGrp="1" noRot="1" noChangeAspect="1" noChangeArrowheads="1" noTextEdit="1"/>
          </p:cNvSpPr>
          <p:nvPr>
            <p:ph type="sldImg"/>
          </p:nvPr>
        </p:nvSpPr>
        <p:spPr>
          <a:xfrm>
            <a:off x="1141413" y="685800"/>
            <a:ext cx="4575175" cy="3430588"/>
          </a:xfrm>
          <a:ln/>
        </p:spPr>
      </p:sp>
      <p:sp>
        <p:nvSpPr>
          <p:cNvPr id="43013" name="Rectangle 3"/>
          <p:cNvSpPr>
            <a:spLocks noGrp="1" noChangeArrowheads="1"/>
          </p:cNvSpPr>
          <p:nvPr>
            <p:ph type="body" idx="1"/>
          </p:nvPr>
        </p:nvSpPr>
        <p:spPr>
          <a:xfrm>
            <a:off x="913966" y="4343839"/>
            <a:ext cx="5030070" cy="4114215"/>
          </a:xfrm>
          <a:noFill/>
          <a:ln/>
        </p:spPr>
        <p:txBody>
          <a:bodyPr lIns="90736" tIns="45368" rIns="90736" bIns="45368"/>
          <a:lstStyle/>
          <a:p>
            <a:pPr defTabSz="914400"/>
            <a:r>
              <a:rPr lang="nl-BE" smtClean="0"/>
              <a:t>                          </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hr-HR" smtClean="0"/>
          </a:p>
        </p:txBody>
      </p:sp>
      <p:sp>
        <p:nvSpPr>
          <p:cNvPr id="44036" name="Slide Number Placeholder 3"/>
          <p:cNvSpPr>
            <a:spLocks noGrp="1"/>
          </p:cNvSpPr>
          <p:nvPr>
            <p:ph type="sldNum" sz="quarter"/>
          </p:nvPr>
        </p:nvSpPr>
        <p:spPr>
          <a:noFill/>
        </p:spPr>
        <p:txBody>
          <a:bodyPr/>
          <a:lstStyle/>
          <a:p>
            <a:fld id="{2DA3DEDE-70BB-462F-BB07-E556C8F9E0E6}"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fld id="{8DD8C1C3-3D42-4B56-98D7-A1E2C9D328A5}" type="slidenum">
              <a:rPr lang="en-GB" smtClean="0"/>
              <a:pPr/>
              <a:t>7</a:t>
            </a:fld>
            <a:endParaRPr lang="en-GB" smtClean="0"/>
          </a:p>
        </p:txBody>
      </p:sp>
      <p:sp>
        <p:nvSpPr>
          <p:cNvPr id="45059"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813A6521-22A1-4DB4-9BD1-807606A647EE}" type="slidenum">
              <a:rPr lang="hr-HR" sz="1200">
                <a:solidFill>
                  <a:schemeClr val="tx1"/>
                </a:solidFill>
                <a:cs typeface="Arial" pitchFamily="34" charset="0"/>
              </a:rPr>
              <a:pPr algn="r" defTabSz="908050">
                <a:lnSpc>
                  <a:spcPct val="100000"/>
                </a:lnSpc>
                <a:buClrTx/>
                <a:buSzTx/>
                <a:buFontTx/>
                <a:buNone/>
              </a:pPr>
              <a:t>7</a:t>
            </a:fld>
            <a:endParaRPr lang="hr-HR" sz="1200">
              <a:solidFill>
                <a:schemeClr val="tx1"/>
              </a:solidFill>
              <a:cs typeface="Arial" pitchFamily="34" charset="0"/>
            </a:endParaRPr>
          </a:p>
        </p:txBody>
      </p:sp>
      <p:sp>
        <p:nvSpPr>
          <p:cNvPr id="45060" name="Rectangle 2"/>
          <p:cNvSpPr>
            <a:spLocks noGrp="1" noRot="1" noChangeAspect="1" noChangeArrowheads="1" noTextEdit="1"/>
          </p:cNvSpPr>
          <p:nvPr>
            <p:ph type="sldImg"/>
          </p:nvPr>
        </p:nvSpPr>
        <p:spPr>
          <a:xfrm>
            <a:off x="1141413" y="685800"/>
            <a:ext cx="4575175" cy="3430588"/>
          </a:xfrm>
          <a:ln/>
        </p:spPr>
      </p:sp>
      <p:sp>
        <p:nvSpPr>
          <p:cNvPr id="45061" name="Rectangle 3"/>
          <p:cNvSpPr>
            <a:spLocks noGrp="1" noChangeArrowheads="1"/>
          </p:cNvSpPr>
          <p:nvPr>
            <p:ph type="body" idx="1"/>
          </p:nvPr>
        </p:nvSpPr>
        <p:spPr>
          <a:xfrm>
            <a:off x="685474" y="4343839"/>
            <a:ext cx="5487053" cy="4114215"/>
          </a:xfrm>
          <a:noFill/>
          <a:ln/>
        </p:spPr>
        <p:txBody>
          <a:bodyPr lIns="90736" tIns="45368" rIns="90736" bIns="45368"/>
          <a:lstStyle/>
          <a:p>
            <a:pPr defTabSz="914400"/>
            <a:r>
              <a:rPr lang="en-US" smtClean="0"/>
              <a:t>In a normally progressing pregnancy, progesterone binds to lymphocytes (CD8+ cells) that express receptors in response to foetal antigens.  Progesterone binding induces lymphocytes to generate progesterone-induced blocking factor (PIBF).</a:t>
            </a:r>
            <a:r>
              <a:rPr lang="hr-HR" smtClean="0"/>
              <a:t> Visoki afinitet za Prog A receptore, veći potencijal u stvaranju endotelne sintetaze dušičnog oksida, otpuštanju duš.oksida a time poboljšava endotelnu vakularizaciju. Obnavlja normalnu koncentraciju PIBF u T limfocitima i stanicama endometrija, što vodi povoljnoj imunološkoj okolini za implantaciju!</a:t>
            </a:r>
            <a:endParaRPr lang="en-US" smtClean="0"/>
          </a:p>
          <a:p>
            <a:pPr defTabSz="914400"/>
            <a:endParaRPr lang="hr-H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EDDAE03B-C104-48D3-AFA6-B74506C4406D}" type="slidenum">
              <a:rPr lang="en-GB" smtClean="0"/>
              <a:pPr/>
              <a:t>8</a:t>
            </a:fld>
            <a:endParaRPr lang="en-GB" smtClean="0"/>
          </a:p>
        </p:txBody>
      </p:sp>
      <p:sp>
        <p:nvSpPr>
          <p:cNvPr id="46083"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37FD584A-E848-4AE3-9270-1DD0CAF7F02E}" type="slidenum">
              <a:rPr lang="hr-HR" sz="1200">
                <a:solidFill>
                  <a:schemeClr val="tx1"/>
                </a:solidFill>
                <a:cs typeface="Arial" pitchFamily="34" charset="0"/>
              </a:rPr>
              <a:pPr algn="r" defTabSz="908050">
                <a:lnSpc>
                  <a:spcPct val="100000"/>
                </a:lnSpc>
                <a:buClrTx/>
                <a:buSzTx/>
                <a:buFontTx/>
                <a:buNone/>
              </a:pPr>
              <a:t>8</a:t>
            </a:fld>
            <a:endParaRPr lang="hr-HR" sz="1200">
              <a:solidFill>
                <a:schemeClr val="tx1"/>
              </a:solidFill>
              <a:cs typeface="Arial" pitchFamily="34" charset="0"/>
            </a:endParaRPr>
          </a:p>
        </p:txBody>
      </p:sp>
      <p:sp>
        <p:nvSpPr>
          <p:cNvPr id="46084" name="Rectangle 2"/>
          <p:cNvSpPr>
            <a:spLocks noGrp="1" noRot="1" noChangeAspect="1" noChangeArrowheads="1" noTextEdit="1"/>
          </p:cNvSpPr>
          <p:nvPr>
            <p:ph type="sldImg"/>
          </p:nvPr>
        </p:nvSpPr>
        <p:spPr>
          <a:xfrm>
            <a:off x="1141413" y="685800"/>
            <a:ext cx="4575175" cy="3430588"/>
          </a:xfrm>
          <a:ln/>
        </p:spPr>
      </p:sp>
      <p:sp>
        <p:nvSpPr>
          <p:cNvPr id="46085" name="Rectangle 3"/>
          <p:cNvSpPr>
            <a:spLocks noGrp="1" noChangeArrowheads="1"/>
          </p:cNvSpPr>
          <p:nvPr>
            <p:ph type="body" idx="1"/>
          </p:nvPr>
        </p:nvSpPr>
        <p:spPr>
          <a:xfrm>
            <a:off x="685474" y="4343839"/>
            <a:ext cx="5487053" cy="4114215"/>
          </a:xfrm>
          <a:noFill/>
          <a:ln/>
        </p:spPr>
        <p:txBody>
          <a:bodyPr lIns="90736" tIns="45368" rIns="90736" bIns="45368"/>
          <a:lstStyle/>
          <a:p>
            <a:pPr defTabSz="914400"/>
            <a:r>
              <a:rPr lang="en-US" smtClean="0"/>
              <a:t>PIBF shifts the cytokine production toward an immunoprotective T-helper (Th)2 state.</a:t>
            </a:r>
          </a:p>
          <a:p>
            <a:pPr defTabSz="914400"/>
            <a:r>
              <a:rPr lang="hr-HR" smtClean="0"/>
              <a:t>We tested the effect of this protein on cytokine production by mitogen-activated lymphocytes. Spleen cells from Balb/c mice were incubated with Con A in the presence or absence of PIBF. Supernatants from the activated cells were collected and the concentrations of IL-3, IL-4, IL-10 and IFN gamma were determined by ELISA. In supernatants from spleen cells activated in the presence of PIBF the concentration of IFN gamma was not substantially different from controls however, the same spleen cells produced significantly more IL-10, IL-3 and IL-4 than those cultured without the progesterone-induced protein. When CD4+ and CD8+ enriched cell suspensions were used as producers of the cytokines it was found that both populations reacted with an equally increased production of IL-3, IL-4 and IL-10 in the presence of PIBF. Although cytokine-producing Th cells can be identified within the CD4+ population, the present findings suggest that involvement of CD8+ cells in altered cytokine production cannot be excluded. These data indicate that the PIBF affects the Th1/Th2 balance, and via altered cytokine ratios it contributes to decreased cell-mediated responses during pregnancy. </a:t>
            </a:r>
          </a:p>
          <a:p>
            <a:pPr defTabSz="914400"/>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fld id="{0E7A7845-0FBC-4EBB-A2C5-C6F07F95A984}" type="slidenum">
              <a:rPr lang="en-GB" smtClean="0"/>
              <a:pPr/>
              <a:t>9</a:t>
            </a:fld>
            <a:endParaRPr lang="en-GB" smtClean="0"/>
          </a:p>
        </p:txBody>
      </p:sp>
      <p:sp>
        <p:nvSpPr>
          <p:cNvPr id="47107" name="Rectangle 7"/>
          <p:cNvSpPr txBox="1">
            <a:spLocks noGrp="1" noChangeArrowheads="1"/>
          </p:cNvSpPr>
          <p:nvPr/>
        </p:nvSpPr>
        <p:spPr bwMode="auto">
          <a:xfrm>
            <a:off x="3884350" y="8684753"/>
            <a:ext cx="2972018" cy="457785"/>
          </a:xfrm>
          <a:prstGeom prst="rect">
            <a:avLst/>
          </a:prstGeom>
          <a:noFill/>
          <a:ln w="9525">
            <a:noFill/>
            <a:miter lim="800000"/>
            <a:headEnd/>
            <a:tailEnd/>
          </a:ln>
        </p:spPr>
        <p:txBody>
          <a:bodyPr lIns="90736" tIns="45368" rIns="90736" bIns="45368" anchor="b"/>
          <a:lstStyle/>
          <a:p>
            <a:pPr algn="r" defTabSz="908050">
              <a:lnSpc>
                <a:spcPct val="100000"/>
              </a:lnSpc>
              <a:buClrTx/>
              <a:buSzTx/>
              <a:buFontTx/>
              <a:buNone/>
            </a:pPr>
            <a:fld id="{BD1EB3D1-1B53-4CBF-91E5-EDFB631EBD61}" type="slidenum">
              <a:rPr lang="hr-HR" sz="1200">
                <a:solidFill>
                  <a:schemeClr val="tx1"/>
                </a:solidFill>
                <a:cs typeface="Arial" pitchFamily="34" charset="0"/>
              </a:rPr>
              <a:pPr algn="r" defTabSz="908050">
                <a:lnSpc>
                  <a:spcPct val="100000"/>
                </a:lnSpc>
                <a:buClrTx/>
                <a:buSzTx/>
                <a:buFontTx/>
                <a:buNone/>
              </a:pPr>
              <a:t>9</a:t>
            </a:fld>
            <a:endParaRPr lang="hr-HR" sz="1200">
              <a:solidFill>
                <a:schemeClr val="tx1"/>
              </a:solidFill>
              <a:cs typeface="Arial" pitchFamily="34" charset="0"/>
            </a:endParaRPr>
          </a:p>
        </p:txBody>
      </p:sp>
      <p:sp>
        <p:nvSpPr>
          <p:cNvPr id="47108" name="Rectangle 2"/>
          <p:cNvSpPr>
            <a:spLocks noGrp="1" noRot="1" noChangeAspect="1" noChangeArrowheads="1" noTextEdit="1"/>
          </p:cNvSpPr>
          <p:nvPr>
            <p:ph type="sldImg"/>
          </p:nvPr>
        </p:nvSpPr>
        <p:spPr>
          <a:xfrm>
            <a:off x="1141413" y="685800"/>
            <a:ext cx="4575175" cy="3430588"/>
          </a:xfrm>
          <a:ln/>
        </p:spPr>
      </p:sp>
      <p:sp>
        <p:nvSpPr>
          <p:cNvPr id="47109" name="Rectangle 3"/>
          <p:cNvSpPr>
            <a:spLocks noGrp="1" noChangeArrowheads="1"/>
          </p:cNvSpPr>
          <p:nvPr>
            <p:ph type="body" idx="1"/>
          </p:nvPr>
        </p:nvSpPr>
        <p:spPr>
          <a:xfrm>
            <a:off x="685474" y="4343839"/>
            <a:ext cx="5487053" cy="4114215"/>
          </a:xfrm>
          <a:noFill/>
          <a:ln/>
        </p:spPr>
        <p:txBody>
          <a:bodyPr lIns="90736" tIns="45368" rIns="90736" bIns="45368"/>
          <a:lstStyle/>
          <a:p>
            <a:pPr defTabSz="914400"/>
            <a:r>
              <a:rPr lang="en-US" smtClean="0"/>
              <a:t>Conversely, the Th1 response (harmful immune cell response) is down-regulated. Therefore, PIBF production creates a protective immune environment. The presence of sufficient progesterone is crucial for a successful pregnancy.  If progesterone is not able to stimulate the lymphocytes to produce PIBF, the balance shifts towards a harmful Th1 response and increases the risk of miscarriage.  The effect is similar if PIBF is blocked by anti-PIBF antibodies.</a:t>
            </a:r>
          </a:p>
          <a:p>
            <a:pPr defTabSz="914400"/>
            <a:endParaRPr lang="de-DE" smtClean="0"/>
          </a:p>
          <a:p>
            <a:pPr defTabSz="914400"/>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sr-Latn-CS" smtClean="0"/>
              <a:t>Šibenik, svibanj 2014.                  </a:t>
            </a:r>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sr-Latn-CS" smtClean="0"/>
              <a:t>Šibenik, svibanj 2014.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sr-Latn-CS" smtClean="0"/>
              <a:t>Šibenik, svibanj 2014.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sr-Latn-CS" smtClean="0"/>
              <a:t>Šibenik, svibanj 2014.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sr-Latn-CS" smtClean="0"/>
              <a:t>Šibenik, svibanj 2014.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sr-Latn-CS" smtClean="0"/>
              <a:t>Šibenik, svibanj 2014.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sr-Latn-CS" smtClean="0"/>
              <a:t>Šibenik, svibanj 2014.                  </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sr-Latn-CS" smtClean="0"/>
              <a:t>Šibenik, svibanj 2014.                  </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r-Latn-CS" smtClean="0"/>
              <a:t>Šibenik, svibanj 2014.                  </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sr-Latn-CS" smtClean="0"/>
              <a:t>Šibenik, svibanj 2014.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sr-Latn-CS" smtClean="0"/>
              <a:t>Šibenik, svibanj 2014.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sr-Latn-CS" smtClean="0"/>
              <a:t>Šibenik, svibanj 2014.                  </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fhEdxKyJiVdHCM&amp;tbnid=8kE2k6EHzNeoAM:&amp;ved=0CAUQjRw&amp;url=http://www.huzz.hr/skupovi_eng.html&amp;ei=flRyU5TxK6iKywOm0YCACQ&amp;psig=AFQjCNGXnDjqKMbw36huHVRGrrewtgQRPQ&amp;ust=140008779615726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fPr_gno50U4pDM&amp;tbnid=iashkDIH32NEXM:&amp;ved=0CAUQjRw&amp;url=http://www.smokvina.hr/hr/kategorije/hoteli/turisticko-naselje-solaris-sibenik&amp;ei=KFVyU6vZBab0ygPsnYGICA&amp;psig=AFQjCNGXnDjqKMbw36huHVRGrrewtgQRPQ&amp;ust=1400087796157268"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ctrTitle"/>
          </p:nvPr>
        </p:nvSpPr>
        <p:spPr bwMode="auto">
          <a:xfrm>
            <a:off x="838200" y="5139154"/>
            <a:ext cx="7772400" cy="800219"/>
          </a:xfrm>
          <a:prstGeom prst="rect">
            <a:avLst/>
          </a:prstGeom>
          <a:noFill/>
          <a:ln w="9525">
            <a:noFill/>
            <a:miter lim="800000"/>
            <a:headEnd/>
            <a:tailEnd/>
          </a:ln>
        </p:spPr>
        <p:txBody>
          <a:bodyPr wrap="square">
            <a:spAutoFit/>
          </a:bodyPr>
          <a:lstStyle/>
          <a:p>
            <a:r>
              <a:rPr lang="hr-HR" sz="2000" b="0" i="1" dirty="0" smtClean="0">
                <a:solidFill>
                  <a:schemeClr val="tx1"/>
                </a:solidFill>
                <a:latin typeface="Times New Roman" pitchFamily="18" charset="0"/>
                <a:cs typeface="Times New Roman" pitchFamily="18" charset="0"/>
              </a:rPr>
              <a:t>Tomislav čanić</a:t>
            </a:r>
            <a:endParaRPr lang="hr-HR" sz="2000" b="0" i="1" dirty="0">
              <a:solidFill>
                <a:schemeClr val="tx1"/>
              </a:solidFill>
              <a:latin typeface="Times New Roman" pitchFamily="18" charset="0"/>
              <a:cs typeface="Times New Roman" pitchFamily="18" charset="0"/>
            </a:endParaRPr>
          </a:p>
          <a:p>
            <a:r>
              <a:rPr lang="hr-HR" sz="3200" dirty="0" smtClean="0">
                <a:solidFill>
                  <a:schemeClr val="tx1"/>
                </a:solidFill>
                <a:latin typeface="Times New Roman" pitchFamily="18" charset="0"/>
                <a:cs typeface="Times New Roman" pitchFamily="18" charset="0"/>
              </a:rPr>
              <a:t>MEF </a:t>
            </a:r>
            <a:r>
              <a:rPr lang="hr-HR" sz="3200" dirty="0">
                <a:solidFill>
                  <a:schemeClr val="tx1"/>
                </a:solidFill>
                <a:latin typeface="Times New Roman" pitchFamily="18" charset="0"/>
                <a:cs typeface="Times New Roman" pitchFamily="18" charset="0"/>
              </a:rPr>
              <a:t>&amp; KBC </a:t>
            </a:r>
            <a:r>
              <a:rPr lang="hr-HR" sz="3200" dirty="0" smtClean="0">
                <a:solidFill>
                  <a:schemeClr val="tx1"/>
                </a:solidFill>
                <a:latin typeface="Times New Roman" pitchFamily="18" charset="0"/>
                <a:cs typeface="Times New Roman" pitchFamily="18" charset="0"/>
              </a:rPr>
              <a:t>Zagreb</a:t>
            </a:r>
            <a:endParaRPr lang="hr-HR" sz="32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914400" y="3962400"/>
            <a:ext cx="7772400" cy="533400"/>
          </a:xfrm>
        </p:spPr>
        <p:txBody>
          <a:bodyPr>
            <a:normAutofit/>
          </a:bodyPr>
          <a:lstStyle/>
          <a:p>
            <a:r>
              <a:rPr lang="hr-HR" dirty="0" err="1" smtClean="0"/>
              <a:t>Peroralni</a:t>
            </a:r>
            <a:r>
              <a:rPr lang="hr-HR" dirty="0" smtClean="0"/>
              <a:t> </a:t>
            </a:r>
            <a:r>
              <a:rPr lang="hr-HR" dirty="0" err="1" smtClean="0"/>
              <a:t>progesteron</a:t>
            </a:r>
            <a:r>
              <a:rPr lang="hr-HR" dirty="0" smtClean="0"/>
              <a:t> za podršku žutom tijelu</a:t>
            </a:r>
            <a:endParaRPr lang="hr-HR" dirty="0"/>
          </a:p>
        </p:txBody>
      </p:sp>
      <p:sp>
        <p:nvSpPr>
          <p:cNvPr id="6" name="Date Placeholder 5"/>
          <p:cNvSpPr>
            <a:spLocks noGrp="1"/>
          </p:cNvSpPr>
          <p:nvPr>
            <p:ph type="dt" sz="half" idx="10"/>
          </p:nvPr>
        </p:nvSpPr>
        <p:spPr/>
        <p:txBody>
          <a:bodyPr/>
          <a:lstStyle/>
          <a:p>
            <a:r>
              <a:rPr lang="sr-Latn-CS" dirty="0" smtClean="0"/>
              <a:t>Šibenik, svibanj 2014.                  </a:t>
            </a:r>
            <a:endParaRPr lang="en-US" dirty="0"/>
          </a:p>
        </p:txBody>
      </p:sp>
      <p:pic>
        <p:nvPicPr>
          <p:cNvPr id="7" name="Picture 2" descr="http://www.huzz.hr/skup2013/sibenik.jpg">
            <a:hlinkClick r:id="rId3"/>
          </p:cNvPr>
          <p:cNvPicPr>
            <a:picLocks noChangeAspect="1" noChangeArrowheads="1"/>
          </p:cNvPicPr>
          <p:nvPr/>
        </p:nvPicPr>
        <p:blipFill>
          <a:blip r:embed="rId4" cstate="print"/>
          <a:srcRect/>
          <a:stretch>
            <a:fillRect/>
          </a:stretch>
        </p:blipFill>
        <p:spPr bwMode="auto">
          <a:xfrm>
            <a:off x="1933575" y="171450"/>
            <a:ext cx="4924425" cy="3105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half" idx="10"/>
          </p:nvPr>
        </p:nvSpPr>
        <p:spPr>
          <a:noFill/>
        </p:spPr>
        <p:txBody>
          <a:bodyPr/>
          <a:lstStyle/>
          <a:p>
            <a:r>
              <a:rPr lang="sr-Latn-CS" smtClean="0"/>
              <a:t>Šibenik, svibanj 2014.                  </a:t>
            </a:r>
            <a:endParaRPr lang="en-GB" smtClean="0"/>
          </a:p>
        </p:txBody>
      </p:sp>
      <p:sp>
        <p:nvSpPr>
          <p:cNvPr id="14351" name="Rectangle 20"/>
          <p:cNvSpPr>
            <a:spLocks noGrp="1" noChangeArrowheads="1"/>
          </p:cNvSpPr>
          <p:nvPr>
            <p:ph type="body" idx="4294967295"/>
          </p:nvPr>
        </p:nvSpPr>
        <p:spPr>
          <a:xfrm>
            <a:off x="685800" y="1143000"/>
            <a:ext cx="7620000" cy="625475"/>
          </a:xfrm>
        </p:spPr>
        <p:txBody>
          <a:bodyPr lIns="91440" tIns="45720" rIns="91440" bIns="45720">
            <a:normAutofit/>
          </a:bodyPr>
          <a:lstStyle/>
          <a:p>
            <a:pPr marL="0" indent="0" eaLnBrk="1" hangingPunct="1">
              <a:buNone/>
            </a:pPr>
            <a:r>
              <a:rPr lang="hr-HR" altLang="fr-FR" sz="1800" dirty="0" smtClean="0"/>
              <a:t>Alogenska reakcija, simetrična (citotokisčna) At vežu se na fetalne Ag</a:t>
            </a:r>
            <a:endParaRPr lang="en-US" altLang="fr-FR" sz="1800" dirty="0" smtClean="0"/>
          </a:p>
        </p:txBody>
      </p:sp>
      <p:sp>
        <p:nvSpPr>
          <p:cNvPr id="14339" name="Rectangle 5"/>
          <p:cNvSpPr>
            <a:spLocks noChangeArrowheads="1"/>
          </p:cNvSpPr>
          <p:nvPr/>
        </p:nvSpPr>
        <p:spPr bwMode="auto">
          <a:xfrm>
            <a:off x="611188" y="1600200"/>
            <a:ext cx="7937500" cy="390525"/>
          </a:xfrm>
          <a:prstGeom prst="rect">
            <a:avLst/>
          </a:prstGeom>
          <a:noFill/>
          <a:ln w="9525">
            <a:noFill/>
            <a:miter lim="800000"/>
            <a:headEnd/>
            <a:tailEnd/>
          </a:ln>
        </p:spPr>
        <p:txBody>
          <a:bodyPr>
            <a:spAutoFit/>
          </a:bodyPr>
          <a:lstStyle/>
          <a:p>
            <a:pPr algn="ctr" defTabSz="457200">
              <a:lnSpc>
                <a:spcPts val="2500"/>
              </a:lnSpc>
              <a:spcAft>
                <a:spcPts val="800"/>
              </a:spcAft>
              <a:buClrTx/>
              <a:buSzTx/>
              <a:buFontTx/>
              <a:buNone/>
            </a:pPr>
            <a:r>
              <a:rPr lang="hr-HR" b="1" dirty="0">
                <a:solidFill>
                  <a:srgbClr val="CC3300"/>
                </a:solidFill>
                <a:cs typeface="Arial" pitchFamily="34" charset="0"/>
              </a:rPr>
              <a:t>Abortivne promjene</a:t>
            </a:r>
            <a:endParaRPr lang="de-DE" b="1" dirty="0">
              <a:solidFill>
                <a:srgbClr val="CC3300"/>
              </a:solidFill>
              <a:cs typeface="Arial" pitchFamily="34" charset="0"/>
            </a:endParaRPr>
          </a:p>
        </p:txBody>
      </p:sp>
      <p:sp>
        <p:nvSpPr>
          <p:cNvPr id="10" name="Foliennummernplatzhalter 2"/>
          <p:cNvSpPr txBox="1">
            <a:spLocks noGrp="1"/>
          </p:cNvSpPr>
          <p:nvPr/>
        </p:nvSpPr>
        <p:spPr bwMode="auto">
          <a:xfrm>
            <a:off x="414338" y="2420938"/>
            <a:ext cx="2827337" cy="2362200"/>
          </a:xfrm>
          <a:prstGeom prst="rect">
            <a:avLst/>
          </a:prstGeom>
          <a:solidFill>
            <a:srgbClr val="F7C855"/>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buFontTx/>
              <a:buNone/>
              <a:defRPr/>
            </a:pPr>
            <a:r>
              <a:rPr lang="de-DE" sz="1800" b="1" dirty="0">
                <a:solidFill>
                  <a:schemeClr val="tx1"/>
                </a:solidFill>
                <a:ea typeface="ヒラギノ角ゴ Pro W3" pitchFamily="124" charset="-128"/>
                <a:cs typeface="Arial" pitchFamily="34" charset="0"/>
              </a:rPr>
              <a:t>S</a:t>
            </a:r>
            <a:r>
              <a:rPr lang="hr-HR" sz="1800" b="1" dirty="0" err="1">
                <a:solidFill>
                  <a:schemeClr val="tx1"/>
                </a:solidFill>
                <a:ea typeface="ヒラギノ角ゴ Pro W3" pitchFamily="124" charset="-128"/>
                <a:cs typeface="Arial" pitchFamily="34" charset="0"/>
              </a:rPr>
              <a:t>imetrična</a:t>
            </a:r>
            <a:r>
              <a:rPr lang="hr-HR" sz="1800" b="1" dirty="0">
                <a:solidFill>
                  <a:schemeClr val="tx1"/>
                </a:solidFill>
                <a:ea typeface="ヒラギノ角ゴ Pro W3" pitchFamily="124" charset="-128"/>
                <a:cs typeface="Arial" pitchFamily="34" charset="0"/>
              </a:rPr>
              <a:t> antitijela</a:t>
            </a:r>
            <a:endParaRPr lang="de-DE" sz="1800" b="1" dirty="0">
              <a:solidFill>
                <a:schemeClr val="tx1"/>
              </a:solidFill>
              <a:ea typeface="ヒラギノ角ゴ Pro W3" pitchFamily="124" charset="-128"/>
              <a:cs typeface="Arial" pitchFamily="34" charset="0"/>
            </a:endParaRPr>
          </a:p>
          <a:p>
            <a:pPr defTabSz="457200">
              <a:lnSpc>
                <a:spcPct val="100000"/>
              </a:lnSpc>
              <a:buClrTx/>
              <a:buSzTx/>
              <a:buFontTx/>
              <a:buNone/>
              <a:defRPr/>
            </a:pPr>
            <a:r>
              <a:rPr lang="de-DE" sz="1800" dirty="0">
                <a:solidFill>
                  <a:schemeClr val="tx1"/>
                </a:solidFill>
                <a:ea typeface="ヒラギノ角ゴ Pro W3" pitchFamily="124" charset="-128"/>
                <a:cs typeface="Arial" pitchFamily="34" charset="0"/>
              </a:rPr>
              <a:t>• </a:t>
            </a:r>
            <a:r>
              <a:rPr lang="hr-HR" sz="1800" dirty="0">
                <a:solidFill>
                  <a:schemeClr val="tx1"/>
                </a:solidFill>
                <a:ea typeface="ヒラギノ角ゴ Pro W3" pitchFamily="124" charset="-128"/>
                <a:cs typeface="Arial" pitchFamily="34" charset="0"/>
              </a:rPr>
              <a:t>Veza</a:t>
            </a:r>
            <a:endParaRPr lang="de-DE" sz="1800" dirty="0">
              <a:solidFill>
                <a:schemeClr val="tx1"/>
              </a:solidFill>
              <a:ea typeface="ヒラギノ角ゴ Pro W3" pitchFamily="124" charset="-128"/>
              <a:cs typeface="Arial" pitchFamily="34" charset="0"/>
            </a:endParaRPr>
          </a:p>
          <a:p>
            <a:pPr defTabSz="457200">
              <a:lnSpc>
                <a:spcPct val="100000"/>
              </a:lnSpc>
              <a:buClrTx/>
              <a:buSzTx/>
              <a:buFontTx/>
              <a:buNone/>
              <a:defRPr/>
            </a:pPr>
            <a:r>
              <a:rPr lang="de-DE" sz="1800" dirty="0">
                <a:solidFill>
                  <a:schemeClr val="tx1"/>
                </a:solidFill>
                <a:ea typeface="ヒラギノ角ゴ Pro W3" pitchFamily="124" charset="-128"/>
                <a:cs typeface="Arial" pitchFamily="34" charset="0"/>
              </a:rPr>
              <a:t>• </a:t>
            </a:r>
            <a:r>
              <a:rPr lang="hr-HR" sz="1800" dirty="0">
                <a:solidFill>
                  <a:schemeClr val="tx1"/>
                </a:solidFill>
                <a:ea typeface="ヒラギノ角ゴ Pro W3" pitchFamily="124" charset="-128"/>
                <a:cs typeface="Arial" pitchFamily="34" charset="0"/>
              </a:rPr>
              <a:t>Funkcije </a:t>
            </a:r>
            <a:r>
              <a:rPr lang="hr-HR" sz="1800" dirty="0" err="1">
                <a:solidFill>
                  <a:schemeClr val="tx1"/>
                </a:solidFill>
                <a:ea typeface="ヒラギノ角ゴ Pro W3" pitchFamily="124" charset="-128"/>
                <a:cs typeface="Arial" pitchFamily="34" charset="0"/>
              </a:rPr>
              <a:t>efektora</a:t>
            </a:r>
            <a:endParaRPr lang="de-DE" sz="1800" dirty="0">
              <a:solidFill>
                <a:schemeClr val="tx1"/>
              </a:solidFill>
              <a:ea typeface="ヒラギノ角ゴ Pro W3" pitchFamily="124" charset="-128"/>
              <a:cs typeface="Arial" pitchFamily="34" charset="0"/>
            </a:endParaRPr>
          </a:p>
          <a:p>
            <a:pPr defTabSz="457200">
              <a:lnSpc>
                <a:spcPct val="100000"/>
              </a:lnSpc>
              <a:buClrTx/>
              <a:buSzTx/>
              <a:buFontTx/>
              <a:buNone/>
              <a:defRPr/>
            </a:pPr>
            <a:r>
              <a:rPr lang="hr-HR" sz="1800" dirty="0">
                <a:solidFill>
                  <a:schemeClr val="tx1"/>
                </a:solidFill>
                <a:ea typeface="ヒラギノ角ゴ Pro W3" pitchFamily="124" charset="-128"/>
                <a:cs typeface="Arial" pitchFamily="34" charset="0"/>
              </a:rPr>
              <a:t>	</a:t>
            </a:r>
            <a:r>
              <a:rPr lang="hr-HR" sz="1600" dirty="0">
                <a:solidFill>
                  <a:schemeClr val="tx1"/>
                </a:solidFill>
                <a:ea typeface="ヒラギノ角ゴ Pro W3" pitchFamily="124" charset="-128"/>
                <a:cs typeface="Arial" pitchFamily="34" charset="0"/>
              </a:rPr>
              <a:t>Aktivacija komplementa</a:t>
            </a:r>
            <a:r>
              <a:rPr lang="de-DE" sz="1800" dirty="0">
                <a:solidFill>
                  <a:schemeClr val="tx1"/>
                </a:solidFill>
                <a:ea typeface="ヒラギノ角ゴ Pro W3" pitchFamily="124" charset="-128"/>
                <a:cs typeface="Arial" pitchFamily="34" charset="0"/>
              </a:rPr>
              <a:t/>
            </a:r>
            <a:br>
              <a:rPr lang="de-DE" sz="1800" dirty="0">
                <a:solidFill>
                  <a:schemeClr val="tx1"/>
                </a:solidFill>
                <a:ea typeface="ヒラギノ角ゴ Pro W3" pitchFamily="124" charset="-128"/>
                <a:cs typeface="Arial" pitchFamily="34" charset="0"/>
              </a:rPr>
            </a:br>
            <a:r>
              <a:rPr lang="hr-HR" sz="1800" dirty="0">
                <a:solidFill>
                  <a:schemeClr val="tx1"/>
                </a:solidFill>
                <a:ea typeface="ヒラギノ角ゴ Pro W3" pitchFamily="124" charset="-128"/>
                <a:cs typeface="Arial" pitchFamily="34" charset="0"/>
              </a:rPr>
              <a:t>	</a:t>
            </a:r>
            <a:r>
              <a:rPr lang="de-DE" sz="1800" dirty="0">
                <a:solidFill>
                  <a:schemeClr val="tx1"/>
                </a:solidFill>
                <a:ea typeface="ヒラギノ角ゴ Pro W3" pitchFamily="124" charset="-128"/>
                <a:cs typeface="Arial" pitchFamily="34" charset="0"/>
              </a:rPr>
              <a:t>C</a:t>
            </a:r>
            <a:r>
              <a:rPr lang="hr-HR" sz="1800" dirty="0">
                <a:solidFill>
                  <a:schemeClr val="tx1"/>
                </a:solidFill>
                <a:ea typeface="ヒラギノ角ゴ Pro W3" pitchFamily="124" charset="-128"/>
                <a:cs typeface="Arial" pitchFamily="34" charset="0"/>
              </a:rPr>
              <a:t>i</a:t>
            </a:r>
            <a:r>
              <a:rPr lang="de-DE" sz="1800" dirty="0">
                <a:solidFill>
                  <a:schemeClr val="tx1"/>
                </a:solidFill>
                <a:ea typeface="ヒラギノ角ゴ Pro W3" pitchFamily="124" charset="-128"/>
                <a:cs typeface="Arial" pitchFamily="34" charset="0"/>
              </a:rPr>
              <a:t>toto</a:t>
            </a:r>
            <a:r>
              <a:rPr lang="hr-HR" sz="1800" dirty="0" err="1">
                <a:solidFill>
                  <a:schemeClr val="tx1"/>
                </a:solidFill>
                <a:ea typeface="ヒラギノ角ゴ Pro W3" pitchFamily="124" charset="-128"/>
                <a:cs typeface="Arial" pitchFamily="34" charset="0"/>
              </a:rPr>
              <a:t>ksičnost</a:t>
            </a:r>
            <a:endParaRPr lang="hr-HR" sz="1800" dirty="0">
              <a:solidFill>
                <a:schemeClr val="tx1"/>
              </a:solidFill>
              <a:ea typeface="ヒラギノ角ゴ Pro W3" pitchFamily="124" charset="-128"/>
              <a:cs typeface="Arial" pitchFamily="34" charset="0"/>
            </a:endParaRPr>
          </a:p>
          <a:p>
            <a:pPr defTabSz="457200">
              <a:lnSpc>
                <a:spcPct val="100000"/>
              </a:lnSpc>
              <a:buClrTx/>
              <a:buSzTx/>
              <a:buFontTx/>
              <a:buNone/>
              <a:defRPr/>
            </a:pPr>
            <a:r>
              <a:rPr lang="hr-HR" sz="1800" dirty="0">
                <a:solidFill>
                  <a:schemeClr val="tx1"/>
                </a:solidFill>
                <a:ea typeface="ヒラギノ角ゴ Pro W3" pitchFamily="124" charset="-128"/>
                <a:cs typeface="Arial" pitchFamily="34" charset="0"/>
              </a:rPr>
              <a:t>	</a:t>
            </a:r>
            <a:r>
              <a:rPr lang="hr-HR" sz="1800" dirty="0" err="1">
                <a:solidFill>
                  <a:schemeClr val="tx1"/>
                </a:solidFill>
                <a:ea typeface="ヒラギノ角ゴ Pro W3" pitchFamily="124" charset="-128"/>
                <a:cs typeface="Arial" pitchFamily="34" charset="0"/>
              </a:rPr>
              <a:t>Fagocitoza</a:t>
            </a:r>
            <a:endParaRPr lang="de-DE" sz="1800" dirty="0">
              <a:solidFill>
                <a:schemeClr val="tx1"/>
              </a:solidFill>
              <a:ea typeface="ヒラギノ角ゴ Pro W3" pitchFamily="124" charset="-128"/>
              <a:cs typeface="Arial" pitchFamily="34" charset="0"/>
            </a:endParaRPr>
          </a:p>
          <a:p>
            <a:pPr defTabSz="457200">
              <a:lnSpc>
                <a:spcPct val="100000"/>
              </a:lnSpc>
              <a:buClrTx/>
              <a:buSzTx/>
              <a:buFontTx/>
              <a:buNone/>
              <a:defRPr/>
            </a:pPr>
            <a:endParaRPr lang="de-DE" sz="1800" dirty="0">
              <a:solidFill>
                <a:schemeClr val="tx1"/>
              </a:solidFill>
              <a:ea typeface="ヒラギノ角ゴ Pro W3" pitchFamily="124" charset="-128"/>
              <a:cs typeface="Arial" pitchFamily="34" charset="0"/>
            </a:endParaRPr>
          </a:p>
        </p:txBody>
      </p:sp>
      <p:sp>
        <p:nvSpPr>
          <p:cNvPr id="11" name="Foliennummernplatzhalter 2"/>
          <p:cNvSpPr txBox="1">
            <a:spLocks noGrp="1"/>
          </p:cNvSpPr>
          <p:nvPr/>
        </p:nvSpPr>
        <p:spPr bwMode="auto">
          <a:xfrm>
            <a:off x="6038850" y="2420938"/>
            <a:ext cx="2592388" cy="2362200"/>
          </a:xfrm>
          <a:prstGeom prst="rect">
            <a:avLst/>
          </a:prstGeom>
          <a:solidFill>
            <a:srgbClr val="F7C855"/>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defRPr/>
            </a:pPr>
            <a:r>
              <a:rPr lang="hr-HR" sz="1800" b="1" dirty="0">
                <a:solidFill>
                  <a:schemeClr val="tx1"/>
                </a:solidFill>
                <a:cs typeface="Arial" pitchFamily="34" charset="0"/>
              </a:rPr>
              <a:t>Decidualna aktivnost NK    +</a:t>
            </a:r>
            <a:r>
              <a:rPr lang="de-DE" sz="1800" dirty="0">
                <a:solidFill>
                  <a:schemeClr val="tx1"/>
                </a:solidFill>
                <a:ea typeface="ヒラギノ角ゴ Pro W3" pitchFamily="124" charset="-128"/>
                <a:cs typeface="Arial" pitchFamily="34" charset="0"/>
              </a:rPr>
              <a:t>+</a:t>
            </a:r>
          </a:p>
          <a:p>
            <a:pPr defTabSz="457200">
              <a:lnSpc>
                <a:spcPct val="100000"/>
              </a:lnSpc>
              <a:buClrTx/>
              <a:buSzTx/>
              <a:buFontTx/>
              <a:buNone/>
              <a:defRPr/>
            </a:pPr>
            <a:endParaRPr lang="de-DE" sz="1800" b="1" dirty="0">
              <a:solidFill>
                <a:schemeClr val="tx1"/>
              </a:solidFill>
              <a:cs typeface="Arial" pitchFamily="34" charset="0"/>
            </a:endParaRPr>
          </a:p>
          <a:p>
            <a:pPr defTabSz="457200">
              <a:lnSpc>
                <a:spcPct val="100000"/>
              </a:lnSpc>
              <a:buClrTx/>
              <a:buSzTx/>
              <a:buFontTx/>
              <a:buNone/>
              <a:defRPr/>
            </a:pPr>
            <a:r>
              <a:rPr lang="hr-HR" sz="1800" dirty="0">
                <a:solidFill>
                  <a:schemeClr val="tx1"/>
                </a:solidFill>
                <a:cs typeface="Arial" pitchFamily="34" charset="0"/>
              </a:rPr>
              <a:t>Konverzija NK stanica u </a:t>
            </a:r>
            <a:r>
              <a:rPr lang="hr-HR" sz="1800" dirty="0" err="1">
                <a:solidFill>
                  <a:schemeClr val="tx1"/>
                </a:solidFill>
                <a:cs typeface="Arial" pitchFamily="34" charset="0"/>
              </a:rPr>
              <a:t>limfokin</a:t>
            </a:r>
            <a:r>
              <a:rPr lang="hr-HR" sz="1800" dirty="0">
                <a:solidFill>
                  <a:schemeClr val="tx1"/>
                </a:solidFill>
                <a:cs typeface="Arial" pitchFamily="34" charset="0"/>
              </a:rPr>
              <a:t> aktivirane </a:t>
            </a:r>
            <a:r>
              <a:rPr lang="hr-HR" sz="1800" dirty="0" err="1">
                <a:solidFill>
                  <a:schemeClr val="tx1"/>
                </a:solidFill>
                <a:cs typeface="Arial" pitchFamily="34" charset="0"/>
              </a:rPr>
              <a:t>killer</a:t>
            </a:r>
            <a:r>
              <a:rPr lang="hr-HR" sz="1800" dirty="0">
                <a:solidFill>
                  <a:schemeClr val="tx1"/>
                </a:solidFill>
                <a:cs typeface="Arial" pitchFamily="34" charset="0"/>
              </a:rPr>
              <a:t> (LAK) stanice pomoću IL-2 i TNF</a:t>
            </a:r>
            <a:r>
              <a:rPr lang="el-GR" sz="1800" dirty="0">
                <a:solidFill>
                  <a:schemeClr val="tx1"/>
                </a:solidFill>
                <a:cs typeface="Arial" pitchFamily="34" charset="0"/>
              </a:rPr>
              <a:t>α</a:t>
            </a:r>
            <a:endParaRPr lang="el-GR" sz="1800" dirty="0">
              <a:solidFill>
                <a:schemeClr val="tx1"/>
              </a:solidFill>
              <a:ea typeface="ヒラギノ角ゴ Pro W3" pitchFamily="124" charset="-128"/>
            </a:endParaRPr>
          </a:p>
          <a:p>
            <a:pPr defTabSz="457200">
              <a:lnSpc>
                <a:spcPct val="100000"/>
              </a:lnSpc>
              <a:buClrTx/>
              <a:buSzTx/>
              <a:buFontTx/>
              <a:buNone/>
              <a:defRPr/>
            </a:pPr>
            <a:endParaRPr lang="de-DE" sz="1800" dirty="0">
              <a:solidFill>
                <a:schemeClr val="tx1"/>
              </a:solidFill>
              <a:ea typeface="ヒラギノ角ゴ Pro W3" pitchFamily="124" charset="-128"/>
            </a:endParaRPr>
          </a:p>
        </p:txBody>
      </p:sp>
      <p:sp>
        <p:nvSpPr>
          <p:cNvPr id="12" name="Foliennummernplatzhalter 2"/>
          <p:cNvSpPr txBox="1">
            <a:spLocks noGrp="1"/>
          </p:cNvSpPr>
          <p:nvPr/>
        </p:nvSpPr>
        <p:spPr bwMode="auto">
          <a:xfrm>
            <a:off x="4645025" y="2420938"/>
            <a:ext cx="1223963" cy="2362200"/>
          </a:xfrm>
          <a:prstGeom prst="rect">
            <a:avLst/>
          </a:prstGeom>
          <a:solidFill>
            <a:srgbClr val="92D050"/>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Th2</a:t>
            </a:r>
          </a:p>
          <a:p>
            <a:pPr defTabSz="457200">
              <a:lnSpc>
                <a:spcPct val="100000"/>
              </a:lnSpc>
              <a:buClrTx/>
              <a:buSzTx/>
              <a:buFontTx/>
              <a:buNone/>
              <a:defRPr/>
            </a:pPr>
            <a:endParaRPr lang="de-DE" sz="1800" dirty="0">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IL-3</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IL-4</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IL-5</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IL-6</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IL-10</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IL-13</a:t>
            </a:r>
          </a:p>
        </p:txBody>
      </p:sp>
      <p:sp>
        <p:nvSpPr>
          <p:cNvPr id="13" name="Foliennummernplatzhalter 2"/>
          <p:cNvSpPr txBox="1">
            <a:spLocks noGrp="1"/>
          </p:cNvSpPr>
          <p:nvPr/>
        </p:nvSpPr>
        <p:spPr bwMode="auto">
          <a:xfrm>
            <a:off x="3419475" y="2420938"/>
            <a:ext cx="1223963" cy="2362200"/>
          </a:xfrm>
          <a:prstGeom prst="rect">
            <a:avLst/>
          </a:prstGeom>
          <a:solidFill>
            <a:srgbClr val="FF0000"/>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Th1</a:t>
            </a:r>
          </a:p>
          <a:p>
            <a:pPr defTabSz="457200">
              <a:lnSpc>
                <a:spcPct val="100000"/>
              </a:lnSpc>
              <a:buClrTx/>
              <a:buSzTx/>
              <a:buFontTx/>
              <a:buNone/>
              <a:defRPr/>
            </a:pPr>
            <a:endParaRPr lang="de-DE" sz="1800" b="1">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TNF</a:t>
            </a:r>
            <a:r>
              <a:rPr lang="en-US" sz="1800" b="1">
                <a:solidFill>
                  <a:srgbClr val="000000"/>
                </a:solidFill>
                <a:latin typeface="Symbol" pitchFamily="18" charset="2"/>
                <a:ea typeface="ヒラギノ角ゴ Pro W3" pitchFamily="124" charset="-128"/>
                <a:cs typeface="Arial" charset="0"/>
              </a:rPr>
              <a:t>a</a:t>
            </a:r>
            <a:endParaRPr lang="de-DE" sz="1800" b="1">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IFN</a:t>
            </a:r>
            <a:r>
              <a:rPr lang="en-US" sz="1800" b="1">
                <a:solidFill>
                  <a:srgbClr val="000000"/>
                </a:solidFill>
                <a:latin typeface="Symbol" pitchFamily="18" charset="2"/>
                <a:ea typeface="ヒラギノ角ゴ Pro W3" pitchFamily="124" charset="-128"/>
                <a:cs typeface="Arial" charset="0"/>
              </a:rPr>
              <a:t></a:t>
            </a:r>
            <a:endParaRPr lang="de-DE" sz="1800" b="1">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IL-2</a:t>
            </a: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IL-12</a:t>
            </a: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IL-18</a:t>
            </a:r>
          </a:p>
          <a:p>
            <a:pPr defTabSz="457200">
              <a:lnSpc>
                <a:spcPct val="100000"/>
              </a:lnSpc>
              <a:buClrTx/>
              <a:buSzTx/>
              <a:buFontTx/>
              <a:buNone/>
              <a:defRPr/>
            </a:pPr>
            <a:endParaRPr lang="de-DE" sz="1800" b="1">
              <a:solidFill>
                <a:schemeClr val="tx1"/>
              </a:solidFill>
              <a:latin typeface="Arial" charset="0"/>
              <a:ea typeface="ヒラギノ角ゴ Pro W3" pitchFamily="124" charset="-128"/>
              <a:cs typeface="Arial" charset="0"/>
            </a:endParaRPr>
          </a:p>
        </p:txBody>
      </p:sp>
      <p:sp>
        <p:nvSpPr>
          <p:cNvPr id="14344" name="Line 8"/>
          <p:cNvSpPr>
            <a:spLocks noChangeShapeType="1"/>
          </p:cNvSpPr>
          <p:nvPr/>
        </p:nvSpPr>
        <p:spPr bwMode="auto">
          <a:xfrm>
            <a:off x="5959475" y="1911350"/>
            <a:ext cx="1295400" cy="0"/>
          </a:xfrm>
          <a:prstGeom prst="line">
            <a:avLst/>
          </a:prstGeom>
          <a:noFill/>
          <a:ln w="27051">
            <a:solidFill>
              <a:schemeClr val="tx1"/>
            </a:solidFill>
            <a:round/>
            <a:headEnd/>
            <a:tailEnd/>
          </a:ln>
        </p:spPr>
        <p:txBody>
          <a:bodyPr/>
          <a:lstStyle/>
          <a:p>
            <a:endParaRPr lang="hr-HR"/>
          </a:p>
        </p:txBody>
      </p:sp>
      <p:sp>
        <p:nvSpPr>
          <p:cNvPr id="14345" name="Line 9"/>
          <p:cNvSpPr>
            <a:spLocks noChangeShapeType="1"/>
          </p:cNvSpPr>
          <p:nvPr/>
        </p:nvSpPr>
        <p:spPr bwMode="auto">
          <a:xfrm>
            <a:off x="1927225" y="1911350"/>
            <a:ext cx="1295400" cy="0"/>
          </a:xfrm>
          <a:prstGeom prst="line">
            <a:avLst/>
          </a:prstGeom>
          <a:noFill/>
          <a:ln w="27051">
            <a:solidFill>
              <a:schemeClr val="tx1"/>
            </a:solidFill>
            <a:round/>
            <a:headEnd/>
            <a:tailEnd/>
          </a:ln>
        </p:spPr>
        <p:txBody>
          <a:bodyPr/>
          <a:lstStyle/>
          <a:p>
            <a:endParaRPr lang="hr-HR"/>
          </a:p>
        </p:txBody>
      </p:sp>
      <p:sp>
        <p:nvSpPr>
          <p:cNvPr id="14346" name="Line 10"/>
          <p:cNvSpPr>
            <a:spLocks noChangeShapeType="1"/>
          </p:cNvSpPr>
          <p:nvPr/>
        </p:nvSpPr>
        <p:spPr bwMode="auto">
          <a:xfrm>
            <a:off x="1927225" y="1911350"/>
            <a:ext cx="0" cy="433388"/>
          </a:xfrm>
          <a:prstGeom prst="line">
            <a:avLst/>
          </a:prstGeom>
          <a:noFill/>
          <a:ln w="27051">
            <a:solidFill>
              <a:schemeClr val="tx1"/>
            </a:solidFill>
            <a:round/>
            <a:headEnd/>
            <a:tailEnd type="triangle" w="med" len="med"/>
          </a:ln>
        </p:spPr>
        <p:txBody>
          <a:bodyPr/>
          <a:lstStyle/>
          <a:p>
            <a:endParaRPr lang="hr-HR"/>
          </a:p>
        </p:txBody>
      </p:sp>
      <p:sp>
        <p:nvSpPr>
          <p:cNvPr id="14347" name="Line 11"/>
          <p:cNvSpPr>
            <a:spLocks noChangeShapeType="1"/>
          </p:cNvSpPr>
          <p:nvPr/>
        </p:nvSpPr>
        <p:spPr bwMode="auto">
          <a:xfrm>
            <a:off x="7254875" y="1911350"/>
            <a:ext cx="0" cy="433388"/>
          </a:xfrm>
          <a:prstGeom prst="line">
            <a:avLst/>
          </a:prstGeom>
          <a:noFill/>
          <a:ln w="27051">
            <a:solidFill>
              <a:schemeClr val="tx1"/>
            </a:solidFill>
            <a:round/>
            <a:headEnd/>
            <a:tailEnd type="triangle" w="med" len="med"/>
          </a:ln>
        </p:spPr>
        <p:txBody>
          <a:bodyPr/>
          <a:lstStyle/>
          <a:p>
            <a:endParaRPr lang="hr-HR"/>
          </a:p>
        </p:txBody>
      </p:sp>
      <p:sp>
        <p:nvSpPr>
          <p:cNvPr id="14348" name="Line 12"/>
          <p:cNvSpPr>
            <a:spLocks noChangeShapeType="1"/>
          </p:cNvSpPr>
          <p:nvPr/>
        </p:nvSpPr>
        <p:spPr bwMode="auto">
          <a:xfrm>
            <a:off x="4662488" y="2055813"/>
            <a:ext cx="0" cy="288925"/>
          </a:xfrm>
          <a:prstGeom prst="line">
            <a:avLst/>
          </a:prstGeom>
          <a:noFill/>
          <a:ln w="27051">
            <a:solidFill>
              <a:schemeClr val="tx1"/>
            </a:solidFill>
            <a:round/>
            <a:headEnd/>
            <a:tailEnd type="triangle" w="med" len="med"/>
          </a:ln>
        </p:spPr>
        <p:txBody>
          <a:bodyPr/>
          <a:lstStyle/>
          <a:p>
            <a:endParaRPr lang="hr-HR"/>
          </a:p>
        </p:txBody>
      </p:sp>
      <p:sp>
        <p:nvSpPr>
          <p:cNvPr id="14349" name="Rectangle 17"/>
          <p:cNvSpPr>
            <a:spLocks noChangeArrowheads="1"/>
          </p:cNvSpPr>
          <p:nvPr/>
        </p:nvSpPr>
        <p:spPr bwMode="auto">
          <a:xfrm>
            <a:off x="3348038" y="4864100"/>
            <a:ext cx="2573337" cy="336550"/>
          </a:xfrm>
          <a:prstGeom prst="rect">
            <a:avLst/>
          </a:prstGeom>
          <a:noFill/>
          <a:ln w="9525">
            <a:noFill/>
            <a:miter lim="800000"/>
            <a:headEnd/>
            <a:tailEnd/>
          </a:ln>
        </p:spPr>
        <p:txBody>
          <a:bodyPr>
            <a:spAutoFit/>
          </a:bodyPr>
          <a:lstStyle/>
          <a:p>
            <a:pPr defTabSz="914400" eaLnBrk="0" hangingPunct="0">
              <a:lnSpc>
                <a:spcPct val="100000"/>
              </a:lnSpc>
              <a:buClrTx/>
              <a:buSzTx/>
              <a:buFontTx/>
              <a:buNone/>
            </a:pPr>
            <a:r>
              <a:rPr lang="hr-HR" sz="1600">
                <a:solidFill>
                  <a:schemeClr val="tx1"/>
                </a:solidFill>
                <a:cs typeface="Arial" pitchFamily="34" charset="0"/>
              </a:rPr>
              <a:t>Prevladava  Th1 odgovor</a:t>
            </a:r>
            <a:endParaRPr lang="en-US" sz="1600">
              <a:solidFill>
                <a:schemeClr val="tx1"/>
              </a:solidFill>
              <a:cs typeface="Arial" pitchFamily="34" charset="0"/>
            </a:endParaRPr>
          </a:p>
        </p:txBody>
      </p:sp>
      <p:sp>
        <p:nvSpPr>
          <p:cNvPr id="14350" name="Rectangle 18"/>
          <p:cNvSpPr>
            <a:spLocks noChangeArrowheads="1"/>
          </p:cNvSpPr>
          <p:nvPr/>
        </p:nvSpPr>
        <p:spPr bwMode="auto">
          <a:xfrm>
            <a:off x="571500" y="4868863"/>
            <a:ext cx="2560638" cy="830262"/>
          </a:xfrm>
          <a:prstGeom prst="rect">
            <a:avLst/>
          </a:prstGeom>
          <a:noFill/>
          <a:ln w="9525">
            <a:noFill/>
            <a:miter lim="800000"/>
            <a:headEnd/>
            <a:tailEnd/>
          </a:ln>
        </p:spPr>
        <p:txBody>
          <a:bodyPr>
            <a:spAutoFit/>
          </a:bodyPr>
          <a:lstStyle/>
          <a:p>
            <a:pPr defTabSz="914400" eaLnBrk="0" hangingPunct="0">
              <a:lnSpc>
                <a:spcPct val="100000"/>
              </a:lnSpc>
              <a:buClrTx/>
              <a:buSzTx/>
              <a:buFontTx/>
              <a:buNone/>
            </a:pPr>
            <a:r>
              <a:rPr lang="hr-HR" sz="1600" dirty="0" err="1" smtClean="0">
                <a:solidFill>
                  <a:schemeClr val="tx1"/>
                </a:solidFill>
                <a:cs typeface="Arial" pitchFamily="34" charset="0"/>
              </a:rPr>
              <a:t>Embriotoksična</a:t>
            </a:r>
            <a:r>
              <a:rPr lang="hr-HR" sz="1600" dirty="0" smtClean="0">
                <a:solidFill>
                  <a:schemeClr val="tx1"/>
                </a:solidFill>
                <a:cs typeface="Arial" pitchFamily="34" charset="0"/>
              </a:rPr>
              <a:t> </a:t>
            </a:r>
            <a:r>
              <a:rPr lang="hr-HR" sz="1600" dirty="0">
                <a:solidFill>
                  <a:schemeClr val="tx1"/>
                </a:solidFill>
                <a:cs typeface="Arial" pitchFamily="34" charset="0"/>
              </a:rPr>
              <a:t>At,</a:t>
            </a:r>
          </a:p>
          <a:p>
            <a:pPr defTabSz="914400" eaLnBrk="0" hangingPunct="0">
              <a:lnSpc>
                <a:spcPct val="100000"/>
              </a:lnSpc>
              <a:buClrTx/>
              <a:buSzTx/>
              <a:buFontTx/>
              <a:buNone/>
            </a:pPr>
            <a:r>
              <a:rPr lang="hr-HR" sz="1600" dirty="0">
                <a:solidFill>
                  <a:schemeClr val="tx1"/>
                </a:solidFill>
                <a:cs typeface="Arial" pitchFamily="34" charset="0"/>
              </a:rPr>
              <a:t>Kaskada komplementa, </a:t>
            </a:r>
            <a:r>
              <a:rPr lang="hr-HR" sz="1600" dirty="0" err="1">
                <a:solidFill>
                  <a:schemeClr val="tx1"/>
                </a:solidFill>
                <a:cs typeface="Arial" pitchFamily="34" charset="0"/>
              </a:rPr>
              <a:t>proinflamatorna</a:t>
            </a:r>
            <a:r>
              <a:rPr lang="hr-HR" sz="1600" dirty="0">
                <a:solidFill>
                  <a:schemeClr val="tx1"/>
                </a:solidFill>
                <a:cs typeface="Arial" pitchFamily="34" charset="0"/>
              </a:rPr>
              <a:t> reakcija</a:t>
            </a:r>
            <a:endParaRPr lang="en-US" sz="1600" dirty="0">
              <a:solidFill>
                <a:schemeClr val="tx1"/>
              </a:solidFill>
              <a:cs typeface="Arial" pitchFamily="34" charset="0"/>
            </a:endParaRPr>
          </a:p>
        </p:txBody>
      </p:sp>
      <p:sp>
        <p:nvSpPr>
          <p:cNvPr id="521235" name="Rectangle 19"/>
          <p:cNvSpPr>
            <a:spLocks noChangeArrowheads="1"/>
          </p:cNvSpPr>
          <p:nvPr/>
        </p:nvSpPr>
        <p:spPr bwMode="auto">
          <a:xfrm>
            <a:off x="539750" y="4445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sz="2800" dirty="0">
                <a:solidFill>
                  <a:srgbClr val="2A8DBA"/>
                </a:solidFill>
                <a:effectLst>
                  <a:outerShdw blurRad="38100" dist="38100" dir="2700000" algn="tl">
                    <a:srgbClr val="C0C0C0"/>
                  </a:outerShdw>
                </a:effectLst>
              </a:rPr>
              <a:t>Moguće razaranje embrija učinkom antitijela</a:t>
            </a:r>
            <a:r>
              <a:rPr lang="hr-HR" sz="2800" baseline="30000" dirty="0">
                <a:solidFill>
                  <a:srgbClr val="2A8DBA"/>
                </a:solidFill>
                <a:effectLst>
                  <a:outerShdw blurRad="38100" dist="38100" dir="2700000" algn="tl">
                    <a:srgbClr val="C0C0C0"/>
                  </a:outerShdw>
                </a:effectLst>
              </a:rPr>
              <a:t>1,2</a:t>
            </a:r>
            <a:endParaRPr lang="en-GB" sz="2800" baseline="30000" dirty="0">
              <a:solidFill>
                <a:srgbClr val="2A8DBA"/>
              </a:solidFill>
              <a:effectLst>
                <a:outerShdw blurRad="38100" dist="38100" dir="2700000" algn="tl">
                  <a:srgbClr val="C0C0C0"/>
                </a:outerShdw>
              </a:effectLst>
            </a:endParaRPr>
          </a:p>
        </p:txBody>
      </p:sp>
      <p:sp>
        <p:nvSpPr>
          <p:cNvPr id="18449" name="Up Arrow 17"/>
          <p:cNvSpPr>
            <a:spLocks noChangeArrowheads="1"/>
          </p:cNvSpPr>
          <p:nvPr/>
        </p:nvSpPr>
        <p:spPr bwMode="auto">
          <a:xfrm rot="18412790">
            <a:off x="4171625" y="5142885"/>
            <a:ext cx="810552" cy="1052823"/>
          </a:xfrm>
          <a:prstGeom prst="upArrow">
            <a:avLst>
              <a:gd name="adj1" fmla="val 50000"/>
              <a:gd name="adj2" fmla="val 50092"/>
            </a:avLst>
          </a:prstGeom>
          <a:solidFill>
            <a:srgbClr val="FF0000"/>
          </a:solidFill>
          <a:ln w="9525" algn="ctr">
            <a:solidFill>
              <a:schemeClr val="tx1"/>
            </a:solidFill>
            <a:round/>
            <a:headEnd/>
            <a:tailEnd/>
          </a:ln>
        </p:spPr>
        <p:txBody>
          <a:bodyPr/>
          <a:lstStyle/>
          <a:p>
            <a:endParaRPr lang="hr-HR"/>
          </a:p>
        </p:txBody>
      </p:sp>
      <p:sp>
        <p:nvSpPr>
          <p:cNvPr id="19" name="Foliennummernplatzhalter 2"/>
          <p:cNvSpPr txBox="1">
            <a:spLocks noGrp="1"/>
          </p:cNvSpPr>
          <p:nvPr/>
        </p:nvSpPr>
        <p:spPr bwMode="auto">
          <a:xfrm>
            <a:off x="4876800" y="6061075"/>
            <a:ext cx="4249737" cy="720725"/>
          </a:xfrm>
          <a:prstGeom prst="rect">
            <a:avLst/>
          </a:prstGeom>
          <a:noFill/>
          <a:ln w="9525">
            <a:noFill/>
            <a:miter lim="800000"/>
            <a:headEnd/>
            <a:tailEnd/>
          </a:ln>
        </p:spPr>
        <p:txBody>
          <a:bodyPr anchor="ctr"/>
          <a:lstStyle/>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cs typeface="Arial" pitchFamily="34" charset="0"/>
              </a:rPr>
              <a:t>Szekeres-Bartho &amp; Wegmann </a:t>
            </a:r>
            <a:r>
              <a:rPr lang="en-US" sz="1000" dirty="0">
                <a:solidFill>
                  <a:schemeClr val="tx2">
                    <a:lumMod val="95000"/>
                    <a:lumOff val="5000"/>
                  </a:schemeClr>
                </a:solidFill>
              </a:rPr>
              <a:t>J </a:t>
            </a:r>
            <a:r>
              <a:rPr lang="en-US" sz="1000" dirty="0" err="1">
                <a:solidFill>
                  <a:schemeClr val="tx2">
                    <a:lumMod val="95000"/>
                    <a:lumOff val="5000"/>
                  </a:schemeClr>
                </a:solidFill>
              </a:rPr>
              <a:t>Reprod</a:t>
            </a:r>
            <a:r>
              <a:rPr lang="en-US" sz="1000" dirty="0">
                <a:solidFill>
                  <a:schemeClr val="tx2">
                    <a:lumMod val="95000"/>
                    <a:lumOff val="5000"/>
                  </a:schemeClr>
                </a:solidFill>
              </a:rPr>
              <a:t> </a:t>
            </a:r>
            <a:r>
              <a:rPr lang="en-US" sz="1000" dirty="0" err="1">
                <a:solidFill>
                  <a:schemeClr val="tx2">
                    <a:lumMod val="95000"/>
                    <a:lumOff val="5000"/>
                  </a:schemeClr>
                </a:solidFill>
              </a:rPr>
              <a:t>Immunol</a:t>
            </a:r>
            <a:r>
              <a:rPr lang="en-US" sz="1000" dirty="0">
                <a:solidFill>
                  <a:schemeClr val="tx2">
                    <a:lumMod val="95000"/>
                    <a:lumOff val="5000"/>
                  </a:schemeClr>
                </a:solidFill>
              </a:rPr>
              <a:t> 1996; 31: 81-95.</a:t>
            </a:r>
            <a:endParaRPr lang="hr-HR" sz="1000" dirty="0">
              <a:solidFill>
                <a:schemeClr val="tx2">
                  <a:lumMod val="95000"/>
                  <a:lumOff val="5000"/>
                </a:schemeClr>
              </a:solidFill>
            </a:endParaRPr>
          </a:p>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rPr>
              <a:t>Szekeres-Bartho </a:t>
            </a:r>
            <a:r>
              <a:rPr lang="en-US" sz="1000" dirty="0">
                <a:solidFill>
                  <a:schemeClr val="tx2">
                    <a:lumMod val="95000"/>
                    <a:lumOff val="5000"/>
                  </a:schemeClr>
                </a:solidFill>
              </a:rPr>
              <a:t> Intern Rev </a:t>
            </a:r>
            <a:r>
              <a:rPr lang="en-US" sz="1000" dirty="0" err="1">
                <a:solidFill>
                  <a:schemeClr val="tx2">
                    <a:lumMod val="95000"/>
                    <a:lumOff val="5000"/>
                  </a:schemeClr>
                </a:solidFill>
              </a:rPr>
              <a:t>Immunol</a:t>
            </a:r>
            <a:r>
              <a:rPr lang="en-US" sz="1000" dirty="0">
                <a:solidFill>
                  <a:schemeClr val="tx2">
                    <a:lumMod val="95000"/>
                    <a:lumOff val="5000"/>
                  </a:schemeClr>
                </a:solidFill>
              </a:rPr>
              <a:t> 2002; 21: 471-495.</a:t>
            </a:r>
            <a:endParaRPr lang="de-DE" sz="1000" dirty="0">
              <a:solidFill>
                <a:schemeClr val="tx2">
                  <a:lumMod val="95000"/>
                  <a:lumOff val="5000"/>
                </a:schemeClr>
              </a:solidFill>
              <a:ea typeface="ヒラギノ角ゴ Pro W3" pitchFamily="124" charset="-128"/>
            </a:endParaRPr>
          </a:p>
        </p:txBody>
      </p:sp>
      <p:sp>
        <p:nvSpPr>
          <p:cNvPr id="14355" name="TextBox 19"/>
          <p:cNvSpPr txBox="1">
            <a:spLocks noChangeArrowheads="1"/>
          </p:cNvSpPr>
          <p:nvPr/>
        </p:nvSpPr>
        <p:spPr bwMode="auto">
          <a:xfrm>
            <a:off x="4140200" y="2762250"/>
            <a:ext cx="1152525" cy="379413"/>
          </a:xfrm>
          <a:prstGeom prst="rect">
            <a:avLst/>
          </a:prstGeom>
          <a:noFill/>
          <a:ln w="9525">
            <a:noFill/>
            <a:miter lim="800000"/>
            <a:headEnd/>
            <a:tailEnd/>
          </a:ln>
        </p:spPr>
        <p:txBody>
          <a:bodyPr>
            <a:spAutoFit/>
          </a:bodyPr>
          <a:lstStyle/>
          <a:p>
            <a:r>
              <a:rPr lang="hr-HR"/>
              <a:t>citokini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49"/>
                                        </p:tgtEl>
                                        <p:attrNameLst>
                                          <p:attrName>style.visibility</p:attrName>
                                        </p:attrNameLst>
                                      </p:cBhvr>
                                      <p:to>
                                        <p:strVal val="visible"/>
                                      </p:to>
                                    </p:set>
                                    <p:animEffect transition="in" filter="wipe(down)">
                                      <p:cBhvr>
                                        <p:cTn id="7" dur="5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half" idx="10"/>
          </p:nvPr>
        </p:nvSpPr>
        <p:spPr>
          <a:noFill/>
        </p:spPr>
        <p:txBody>
          <a:bodyPr/>
          <a:lstStyle/>
          <a:p>
            <a:r>
              <a:rPr lang="sr-Latn-CS" smtClean="0"/>
              <a:t>Šibenik, svibanj 2014.                  </a:t>
            </a:r>
            <a:endParaRPr lang="en-GB" smtClean="0"/>
          </a:p>
        </p:txBody>
      </p:sp>
      <p:sp>
        <p:nvSpPr>
          <p:cNvPr id="15363" name="Rectangle 5"/>
          <p:cNvSpPr>
            <a:spLocks noChangeArrowheads="1"/>
          </p:cNvSpPr>
          <p:nvPr/>
        </p:nvSpPr>
        <p:spPr bwMode="auto">
          <a:xfrm>
            <a:off x="611188" y="1295400"/>
            <a:ext cx="7937500" cy="407987"/>
          </a:xfrm>
          <a:prstGeom prst="rect">
            <a:avLst/>
          </a:prstGeom>
          <a:noFill/>
          <a:ln w="9525">
            <a:noFill/>
            <a:miter lim="800000"/>
            <a:headEnd/>
            <a:tailEnd/>
          </a:ln>
        </p:spPr>
        <p:txBody>
          <a:bodyPr>
            <a:spAutoFit/>
          </a:bodyPr>
          <a:lstStyle/>
          <a:p>
            <a:pPr algn="ctr" defTabSz="457200">
              <a:lnSpc>
                <a:spcPts val="2500"/>
              </a:lnSpc>
              <a:spcAft>
                <a:spcPts val="800"/>
              </a:spcAft>
              <a:buClrTx/>
              <a:buSzTx/>
              <a:buFontTx/>
              <a:buNone/>
            </a:pPr>
            <a:r>
              <a:rPr lang="hr-HR" b="1" dirty="0">
                <a:solidFill>
                  <a:srgbClr val="92D050"/>
                </a:solidFill>
                <a:cs typeface="Arial" pitchFamily="34" charset="0"/>
              </a:rPr>
              <a:t>Protektivna</a:t>
            </a:r>
            <a:r>
              <a:rPr lang="de-DE" b="1" dirty="0">
                <a:solidFill>
                  <a:srgbClr val="92D050"/>
                </a:solidFill>
                <a:ea typeface="ヒラギノ角ゴ Pro W3" pitchFamily="124" charset="-128"/>
                <a:cs typeface="Arial" pitchFamily="34" charset="0"/>
              </a:rPr>
              <a:t> imunomodula</a:t>
            </a:r>
            <a:r>
              <a:rPr lang="hr-HR" b="1" dirty="0">
                <a:solidFill>
                  <a:srgbClr val="92D050"/>
                </a:solidFill>
                <a:cs typeface="Arial" pitchFamily="34" charset="0"/>
              </a:rPr>
              <a:t>c</a:t>
            </a:r>
            <a:r>
              <a:rPr lang="de-DE" b="1" dirty="0">
                <a:solidFill>
                  <a:srgbClr val="92D050"/>
                </a:solidFill>
                <a:ea typeface="ヒラギノ角ゴ Pro W3" pitchFamily="124" charset="-128"/>
              </a:rPr>
              <a:t>i</a:t>
            </a:r>
            <a:r>
              <a:rPr lang="hr-HR" b="1" dirty="0">
                <a:solidFill>
                  <a:srgbClr val="92D050"/>
                </a:solidFill>
                <a:cs typeface="Arial" pitchFamily="34" charset="0"/>
              </a:rPr>
              <a:t>ja</a:t>
            </a:r>
            <a:endParaRPr lang="de-DE" b="1" dirty="0">
              <a:solidFill>
                <a:srgbClr val="92D050"/>
              </a:solidFill>
              <a:cs typeface="Arial" pitchFamily="34" charset="0"/>
            </a:endParaRPr>
          </a:p>
        </p:txBody>
      </p:sp>
      <p:sp>
        <p:nvSpPr>
          <p:cNvPr id="10" name="Foliennummernplatzhalter 2"/>
          <p:cNvSpPr txBox="1">
            <a:spLocks noGrp="1"/>
          </p:cNvSpPr>
          <p:nvPr/>
        </p:nvSpPr>
        <p:spPr bwMode="auto">
          <a:xfrm>
            <a:off x="376238" y="2428875"/>
            <a:ext cx="2827337" cy="2362200"/>
          </a:xfrm>
          <a:prstGeom prst="rect">
            <a:avLst/>
          </a:prstGeom>
          <a:solidFill>
            <a:srgbClr val="F7C855"/>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buFontTx/>
              <a:buNone/>
              <a:defRPr/>
            </a:pPr>
            <a:r>
              <a:rPr lang="de-DE" sz="1800" b="1" dirty="0">
                <a:solidFill>
                  <a:schemeClr val="tx1"/>
                </a:solidFill>
                <a:ea typeface="ヒラギノ角ゴ Pro W3" pitchFamily="124" charset="-128"/>
                <a:cs typeface="Arial" pitchFamily="34" charset="0"/>
              </a:rPr>
              <a:t>As</a:t>
            </a:r>
            <a:r>
              <a:rPr lang="hr-HR" sz="1800" b="1" dirty="0">
                <a:solidFill>
                  <a:schemeClr val="tx1"/>
                </a:solidFill>
                <a:ea typeface="ヒラギノ角ゴ Pro W3" pitchFamily="124" charset="-128"/>
                <a:cs typeface="Arial" pitchFamily="34" charset="0"/>
              </a:rPr>
              <a:t>i</a:t>
            </a:r>
            <a:r>
              <a:rPr lang="de-DE" sz="1800" b="1" dirty="0" err="1">
                <a:solidFill>
                  <a:schemeClr val="tx1"/>
                </a:solidFill>
                <a:ea typeface="ヒラギノ角ゴ Pro W3" pitchFamily="124" charset="-128"/>
                <a:cs typeface="Arial" pitchFamily="34" charset="0"/>
              </a:rPr>
              <a:t>metri</a:t>
            </a:r>
            <a:r>
              <a:rPr lang="hr-HR" sz="1800" b="1" dirty="0" err="1">
                <a:solidFill>
                  <a:schemeClr val="tx1"/>
                </a:solidFill>
                <a:ea typeface="ヒラギノ角ゴ Pro W3" pitchFamily="124" charset="-128"/>
                <a:cs typeface="Arial" pitchFamily="34" charset="0"/>
              </a:rPr>
              <a:t>čna</a:t>
            </a:r>
            <a:r>
              <a:rPr lang="de-DE" sz="1800" b="1" dirty="0">
                <a:solidFill>
                  <a:schemeClr val="tx1"/>
                </a:solidFill>
                <a:ea typeface="ヒラギノ角ゴ Pro W3" pitchFamily="124" charset="-128"/>
                <a:cs typeface="Arial" pitchFamily="34" charset="0"/>
              </a:rPr>
              <a:t> anti</a:t>
            </a:r>
            <a:r>
              <a:rPr lang="hr-HR" sz="1800" b="1" dirty="0" err="1">
                <a:solidFill>
                  <a:schemeClr val="tx1"/>
                </a:solidFill>
                <a:ea typeface="ヒラギノ角ゴ Pro W3" pitchFamily="124" charset="-128"/>
                <a:cs typeface="Arial" pitchFamily="34" charset="0"/>
              </a:rPr>
              <a:t>tij</a:t>
            </a:r>
            <a:r>
              <a:rPr lang="de-DE" sz="1800" b="1" dirty="0">
                <a:solidFill>
                  <a:schemeClr val="tx1"/>
                </a:solidFill>
                <a:ea typeface="ヒラギノ角ゴ Pro W3" pitchFamily="124" charset="-128"/>
                <a:cs typeface="Arial" pitchFamily="34" charset="0"/>
              </a:rPr>
              <a:t>e</a:t>
            </a:r>
            <a:r>
              <a:rPr lang="hr-HR" sz="1800" b="1" dirty="0" err="1">
                <a:solidFill>
                  <a:schemeClr val="tx1"/>
                </a:solidFill>
                <a:ea typeface="ヒラギノ角ゴ Pro W3" pitchFamily="124" charset="-128"/>
                <a:cs typeface="Arial" pitchFamily="34" charset="0"/>
              </a:rPr>
              <a:t>la</a:t>
            </a:r>
            <a:endParaRPr lang="de-DE" sz="1800" b="1" dirty="0">
              <a:solidFill>
                <a:schemeClr val="tx1"/>
              </a:solidFill>
              <a:ea typeface="ヒラギノ角ゴ Pro W3" pitchFamily="124" charset="-128"/>
              <a:cs typeface="Arial" pitchFamily="34" charset="0"/>
            </a:endParaRPr>
          </a:p>
          <a:p>
            <a:pPr defTabSz="457200">
              <a:lnSpc>
                <a:spcPct val="100000"/>
              </a:lnSpc>
              <a:buClrTx/>
              <a:buSzTx/>
              <a:buFontTx/>
              <a:buNone/>
              <a:defRPr/>
            </a:pPr>
            <a:r>
              <a:rPr lang="de-DE" sz="1800" dirty="0">
                <a:solidFill>
                  <a:schemeClr val="tx1"/>
                </a:solidFill>
                <a:ea typeface="ヒラギノ角ゴ Pro W3" pitchFamily="124" charset="-128"/>
                <a:cs typeface="Arial" pitchFamily="34" charset="0"/>
              </a:rPr>
              <a:t>• </a:t>
            </a:r>
            <a:r>
              <a:rPr lang="hr-HR" sz="1800" dirty="0">
                <a:solidFill>
                  <a:schemeClr val="tx1"/>
                </a:solidFill>
                <a:ea typeface="ヒラギノ角ゴ Pro W3" pitchFamily="124" charset="-128"/>
                <a:cs typeface="Arial" pitchFamily="34" charset="0"/>
              </a:rPr>
              <a:t>Veza s Ag slaba – blokiraju Ag</a:t>
            </a:r>
            <a:endParaRPr lang="de-DE" sz="1800" dirty="0">
              <a:solidFill>
                <a:schemeClr val="tx1"/>
              </a:solidFill>
              <a:ea typeface="ヒラギノ角ゴ Pro W3" pitchFamily="124" charset="-128"/>
              <a:cs typeface="Arial" pitchFamily="34" charset="0"/>
            </a:endParaRPr>
          </a:p>
          <a:p>
            <a:pPr defTabSz="457200">
              <a:lnSpc>
                <a:spcPct val="100000"/>
              </a:lnSpc>
              <a:buClrTx/>
              <a:buSzTx/>
              <a:buFontTx/>
              <a:buNone/>
              <a:defRPr/>
            </a:pPr>
            <a:r>
              <a:rPr lang="de-DE" sz="1800" dirty="0">
                <a:solidFill>
                  <a:schemeClr val="tx1"/>
                </a:solidFill>
                <a:ea typeface="ヒラギノ角ゴ Pro W3" pitchFamily="124" charset="-128"/>
                <a:cs typeface="Arial" pitchFamily="34" charset="0"/>
              </a:rPr>
              <a:t>• N</a:t>
            </a:r>
            <a:r>
              <a:rPr lang="hr-HR" sz="1800" dirty="0">
                <a:solidFill>
                  <a:schemeClr val="tx1"/>
                </a:solidFill>
                <a:ea typeface="ヒラギノ角ゴ Pro W3" pitchFamily="124" charset="-128"/>
                <a:cs typeface="Arial" pitchFamily="34" charset="0"/>
              </a:rPr>
              <a:t>ema </a:t>
            </a:r>
            <a:r>
              <a:rPr lang="hr-HR" sz="1800" dirty="0" err="1">
                <a:solidFill>
                  <a:schemeClr val="tx1"/>
                </a:solidFill>
                <a:ea typeface="ヒラギノ角ゴ Pro W3" pitchFamily="124" charset="-128"/>
                <a:cs typeface="Arial" pitchFamily="34" charset="0"/>
              </a:rPr>
              <a:t>efektorskih</a:t>
            </a:r>
            <a:r>
              <a:rPr lang="hr-HR" sz="1800" dirty="0">
                <a:solidFill>
                  <a:schemeClr val="tx1"/>
                </a:solidFill>
                <a:ea typeface="ヒラギノ角ゴ Pro W3" pitchFamily="124" charset="-128"/>
                <a:cs typeface="Arial" pitchFamily="34" charset="0"/>
              </a:rPr>
              <a:t> funkcija</a:t>
            </a:r>
            <a:endParaRPr lang="de-DE" sz="1800" dirty="0">
              <a:solidFill>
                <a:schemeClr val="tx1"/>
              </a:solidFill>
              <a:ea typeface="ヒラギノ角ゴ Pro W3" pitchFamily="124" charset="-128"/>
              <a:cs typeface="Arial" pitchFamily="34" charset="0"/>
            </a:endParaRPr>
          </a:p>
          <a:p>
            <a:pPr defTabSz="457200">
              <a:lnSpc>
                <a:spcPct val="100000"/>
              </a:lnSpc>
              <a:buClrTx/>
              <a:buSzTx/>
              <a:buFontTx/>
              <a:buNone/>
              <a:defRPr/>
            </a:pPr>
            <a:r>
              <a:rPr lang="de-DE" sz="1800" dirty="0">
                <a:solidFill>
                  <a:schemeClr val="tx1"/>
                </a:solidFill>
                <a:ea typeface="ヒラギノ角ゴ Pro W3" pitchFamily="124" charset="-128"/>
                <a:cs typeface="Arial" pitchFamily="34" charset="0"/>
              </a:rPr>
              <a:t>  N</a:t>
            </a:r>
            <a:r>
              <a:rPr lang="hr-HR" sz="1800" dirty="0">
                <a:solidFill>
                  <a:schemeClr val="tx1"/>
                </a:solidFill>
                <a:ea typeface="ヒラギノ角ゴ Pro W3" pitchFamily="124" charset="-128"/>
                <a:cs typeface="Arial" pitchFamily="34" charset="0"/>
              </a:rPr>
              <a:t>ema</a:t>
            </a:r>
            <a:r>
              <a:rPr lang="de-DE" sz="1800" dirty="0">
                <a:solidFill>
                  <a:schemeClr val="tx1"/>
                </a:solidFill>
                <a:ea typeface="ヒラギノ角ゴ Pro W3" pitchFamily="124" charset="-128"/>
                <a:cs typeface="Arial" pitchFamily="34" charset="0"/>
              </a:rPr>
              <a:t> </a:t>
            </a:r>
            <a:r>
              <a:rPr lang="hr-HR" sz="1800" dirty="0">
                <a:solidFill>
                  <a:schemeClr val="tx1"/>
                </a:solidFill>
                <a:ea typeface="ヒラギノ角ゴ Pro W3" pitchFamily="124" charset="-128"/>
                <a:cs typeface="Arial" pitchFamily="34" charset="0"/>
              </a:rPr>
              <a:t>k</a:t>
            </a:r>
            <a:r>
              <a:rPr lang="de-DE" sz="1800" dirty="0" err="1">
                <a:solidFill>
                  <a:schemeClr val="tx1"/>
                </a:solidFill>
                <a:ea typeface="ヒラギノ角ゴ Pro W3" pitchFamily="124" charset="-128"/>
                <a:cs typeface="Arial" pitchFamily="34" charset="0"/>
              </a:rPr>
              <a:t>omplement</a:t>
            </a:r>
            <a:r>
              <a:rPr lang="hr-HR" sz="1800" dirty="0">
                <a:solidFill>
                  <a:schemeClr val="tx1"/>
                </a:solidFill>
                <a:ea typeface="ヒラギノ角ゴ Pro W3" pitchFamily="124" charset="-128"/>
                <a:cs typeface="Arial" pitchFamily="34" charset="0"/>
              </a:rPr>
              <a:t>a</a:t>
            </a:r>
            <a:r>
              <a:rPr lang="de-DE" sz="1800" dirty="0">
                <a:solidFill>
                  <a:schemeClr val="tx1"/>
                </a:solidFill>
                <a:ea typeface="ヒラギノ角ゴ Pro W3" pitchFamily="124" charset="-128"/>
                <a:cs typeface="Arial" pitchFamily="34" charset="0"/>
              </a:rPr>
              <a:t> </a:t>
            </a:r>
          </a:p>
          <a:p>
            <a:pPr defTabSz="457200">
              <a:lnSpc>
                <a:spcPct val="100000"/>
              </a:lnSpc>
              <a:buClrTx/>
              <a:buSzTx/>
              <a:buFontTx/>
              <a:buNone/>
              <a:defRPr/>
            </a:pPr>
            <a:r>
              <a:rPr lang="de-DE" sz="1800" dirty="0">
                <a:solidFill>
                  <a:schemeClr val="tx1"/>
                </a:solidFill>
                <a:ea typeface="ヒラギノ角ゴ Pro W3" pitchFamily="124" charset="-128"/>
                <a:cs typeface="Arial" pitchFamily="34" charset="0"/>
              </a:rPr>
              <a:t>  N</a:t>
            </a:r>
            <a:r>
              <a:rPr lang="hr-HR" sz="1800" dirty="0">
                <a:solidFill>
                  <a:schemeClr val="tx1"/>
                </a:solidFill>
                <a:ea typeface="ヒラギノ角ゴ Pro W3" pitchFamily="124" charset="-128"/>
                <a:cs typeface="Arial" pitchFamily="34" charset="0"/>
              </a:rPr>
              <a:t>ema</a:t>
            </a:r>
            <a:r>
              <a:rPr lang="de-DE" sz="1800" dirty="0">
                <a:solidFill>
                  <a:schemeClr val="tx1"/>
                </a:solidFill>
                <a:ea typeface="ヒラギノ角ゴ Pro W3" pitchFamily="124" charset="-128"/>
                <a:cs typeface="Arial" pitchFamily="34" charset="0"/>
              </a:rPr>
              <a:t> c</a:t>
            </a:r>
            <a:r>
              <a:rPr lang="hr-HR" sz="1800" dirty="0">
                <a:solidFill>
                  <a:schemeClr val="tx1"/>
                </a:solidFill>
                <a:ea typeface="ヒラギノ角ゴ Pro W3" pitchFamily="124" charset="-128"/>
                <a:cs typeface="Arial" pitchFamily="34" charset="0"/>
              </a:rPr>
              <a:t>i</a:t>
            </a:r>
            <a:r>
              <a:rPr lang="de-DE" sz="1800" dirty="0">
                <a:solidFill>
                  <a:schemeClr val="tx1"/>
                </a:solidFill>
                <a:ea typeface="ヒラギノ角ゴ Pro W3" pitchFamily="124" charset="-128"/>
                <a:cs typeface="Arial" pitchFamily="34" charset="0"/>
              </a:rPr>
              <a:t>toto</a:t>
            </a:r>
            <a:r>
              <a:rPr lang="hr-HR" sz="1800" dirty="0">
                <a:solidFill>
                  <a:schemeClr val="tx1"/>
                </a:solidFill>
                <a:ea typeface="ヒラギノ角ゴ Pro W3" pitchFamily="124" charset="-128"/>
                <a:cs typeface="Arial" pitchFamily="34" charset="0"/>
              </a:rPr>
              <a:t>ks</a:t>
            </a:r>
            <a:r>
              <a:rPr lang="de-DE" sz="1800" dirty="0">
                <a:solidFill>
                  <a:schemeClr val="tx1"/>
                </a:solidFill>
                <a:ea typeface="ヒラギノ角ゴ Pro W3" pitchFamily="124" charset="-128"/>
                <a:cs typeface="Arial" pitchFamily="34" charset="0"/>
              </a:rPr>
              <a:t>i</a:t>
            </a:r>
            <a:r>
              <a:rPr lang="hr-HR" sz="1800" dirty="0" err="1">
                <a:solidFill>
                  <a:schemeClr val="tx1"/>
                </a:solidFill>
                <a:ea typeface="ヒラギノ角ゴ Pro W3" pitchFamily="124" charset="-128"/>
                <a:cs typeface="Arial" pitchFamily="34" charset="0"/>
              </a:rPr>
              <a:t>čnost</a:t>
            </a:r>
            <a:r>
              <a:rPr lang="de-DE" sz="1800" dirty="0">
                <a:solidFill>
                  <a:schemeClr val="tx1"/>
                </a:solidFill>
                <a:ea typeface="ヒラギノ角ゴ Pro W3" pitchFamily="124" charset="-128"/>
                <a:cs typeface="Arial" pitchFamily="34" charset="0"/>
              </a:rPr>
              <a:t>i</a:t>
            </a:r>
          </a:p>
          <a:p>
            <a:pPr defTabSz="457200">
              <a:lnSpc>
                <a:spcPct val="100000"/>
              </a:lnSpc>
              <a:buClrTx/>
              <a:buSzTx/>
              <a:buFontTx/>
              <a:buNone/>
              <a:defRPr/>
            </a:pPr>
            <a:r>
              <a:rPr lang="de-DE" sz="1800" dirty="0">
                <a:solidFill>
                  <a:schemeClr val="tx1"/>
                </a:solidFill>
                <a:ea typeface="ヒラギノ角ゴ Pro W3" pitchFamily="124" charset="-128"/>
                <a:cs typeface="Arial" pitchFamily="34" charset="0"/>
              </a:rPr>
              <a:t>  N</a:t>
            </a:r>
            <a:r>
              <a:rPr lang="hr-HR" sz="1800" dirty="0">
                <a:solidFill>
                  <a:schemeClr val="tx1"/>
                </a:solidFill>
                <a:ea typeface="ヒラギノ角ゴ Pro W3" pitchFamily="124" charset="-128"/>
                <a:cs typeface="Arial" pitchFamily="34" charset="0"/>
              </a:rPr>
              <a:t>ema</a:t>
            </a:r>
            <a:r>
              <a:rPr lang="de-DE" sz="1800" dirty="0">
                <a:solidFill>
                  <a:schemeClr val="tx1"/>
                </a:solidFill>
                <a:ea typeface="ヒラギノ角ゴ Pro W3" pitchFamily="124" charset="-128"/>
                <a:cs typeface="Arial" pitchFamily="34" charset="0"/>
              </a:rPr>
              <a:t> </a:t>
            </a:r>
            <a:r>
              <a:rPr lang="hr-HR" sz="1800" dirty="0">
                <a:solidFill>
                  <a:schemeClr val="tx1"/>
                </a:solidFill>
                <a:ea typeface="ヒラギノ角ゴ Pro W3" pitchFamily="124" charset="-128"/>
                <a:cs typeface="Arial" pitchFamily="34" charset="0"/>
              </a:rPr>
              <a:t>f</a:t>
            </a:r>
            <a:r>
              <a:rPr lang="de-DE" sz="1800" dirty="0">
                <a:solidFill>
                  <a:schemeClr val="tx1"/>
                </a:solidFill>
                <a:ea typeface="ヒラギノ角ゴ Pro W3" pitchFamily="124" charset="-128"/>
                <a:cs typeface="Arial" pitchFamily="34" charset="0"/>
              </a:rPr>
              <a:t>agoc</a:t>
            </a:r>
            <a:r>
              <a:rPr lang="hr-HR" sz="1800" dirty="0">
                <a:solidFill>
                  <a:schemeClr val="tx1"/>
                </a:solidFill>
                <a:ea typeface="ヒラギノ角ゴ Pro W3" pitchFamily="124" charset="-128"/>
                <a:cs typeface="Arial" pitchFamily="34" charset="0"/>
              </a:rPr>
              <a:t>i</a:t>
            </a:r>
            <a:r>
              <a:rPr lang="de-DE" sz="1800" dirty="0" err="1">
                <a:solidFill>
                  <a:schemeClr val="tx1"/>
                </a:solidFill>
                <a:ea typeface="ヒラギノ角ゴ Pro W3" pitchFamily="124" charset="-128"/>
                <a:cs typeface="Arial" pitchFamily="34" charset="0"/>
              </a:rPr>
              <a:t>to</a:t>
            </a:r>
            <a:r>
              <a:rPr lang="hr-HR" sz="1800" dirty="0" err="1">
                <a:solidFill>
                  <a:schemeClr val="tx1"/>
                </a:solidFill>
                <a:ea typeface="ヒラギノ角ゴ Pro W3" pitchFamily="124" charset="-128"/>
                <a:cs typeface="Arial" pitchFamily="34" charset="0"/>
              </a:rPr>
              <a:t>ze</a:t>
            </a:r>
            <a:endParaRPr lang="de-DE" sz="1600" dirty="0">
              <a:solidFill>
                <a:schemeClr val="tx1"/>
              </a:solidFill>
              <a:ea typeface="ヒラギノ角ゴ Pro W3" pitchFamily="124" charset="-128"/>
              <a:cs typeface="Arial" pitchFamily="34" charset="0"/>
            </a:endParaRPr>
          </a:p>
        </p:txBody>
      </p:sp>
      <p:sp>
        <p:nvSpPr>
          <p:cNvPr id="16" name="Foliennummernplatzhalter 2"/>
          <p:cNvSpPr txBox="1">
            <a:spLocks noGrp="1"/>
          </p:cNvSpPr>
          <p:nvPr/>
        </p:nvSpPr>
        <p:spPr bwMode="auto">
          <a:xfrm>
            <a:off x="6000750" y="2435225"/>
            <a:ext cx="2592388" cy="2362200"/>
          </a:xfrm>
          <a:prstGeom prst="rect">
            <a:avLst/>
          </a:prstGeom>
          <a:solidFill>
            <a:srgbClr val="F7C855"/>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buFontTx/>
              <a:buNone/>
              <a:defRPr/>
            </a:pPr>
            <a:r>
              <a:rPr lang="hr-HR" sz="1800" b="1" dirty="0" err="1">
                <a:solidFill>
                  <a:schemeClr val="tx1"/>
                </a:solidFill>
                <a:latin typeface="Arial" charset="0"/>
                <a:ea typeface="+mn-ea"/>
                <a:cs typeface="Arial" charset="0"/>
              </a:rPr>
              <a:t>Decidualna</a:t>
            </a:r>
            <a:r>
              <a:rPr lang="hr-HR" sz="1800" b="1" dirty="0">
                <a:solidFill>
                  <a:schemeClr val="tx1"/>
                </a:solidFill>
                <a:latin typeface="Arial" charset="0"/>
                <a:ea typeface="+mn-ea"/>
                <a:cs typeface="Arial" charset="0"/>
              </a:rPr>
              <a:t> aktivnost NK stanica je umanjena i nema konverzije u LAK</a:t>
            </a:r>
            <a:r>
              <a:rPr lang="de-DE" sz="1800" b="1" dirty="0">
                <a:solidFill>
                  <a:schemeClr val="tx1"/>
                </a:solidFill>
                <a:latin typeface="Arial" charset="0"/>
                <a:ea typeface="ヒラギノ角ゴ Pro W3" pitchFamily="124" charset="-128"/>
                <a:cs typeface="Arial" charset="0"/>
              </a:rPr>
              <a:t/>
            </a:r>
            <a:br>
              <a:rPr lang="de-DE" sz="1800" b="1" dirty="0">
                <a:solidFill>
                  <a:schemeClr val="tx1"/>
                </a:solidFill>
                <a:latin typeface="Arial" charset="0"/>
                <a:ea typeface="ヒラギノ角ゴ Pro W3" pitchFamily="124" charset="-128"/>
                <a:cs typeface="Arial" charset="0"/>
              </a:rPr>
            </a:br>
            <a:r>
              <a:rPr lang="de-DE" sz="1600" b="1" dirty="0">
                <a:solidFill>
                  <a:schemeClr val="tx1"/>
                </a:solidFill>
                <a:latin typeface="Arial" charset="0"/>
                <a:ea typeface="ヒラギノ角ゴ Pro W3" pitchFamily="124" charset="-128"/>
                <a:cs typeface="Arial" charset="0"/>
              </a:rPr>
              <a:t/>
            </a:r>
            <a:br>
              <a:rPr lang="de-DE" sz="1600" b="1" dirty="0">
                <a:solidFill>
                  <a:schemeClr val="tx1"/>
                </a:solidFill>
                <a:latin typeface="Arial" charset="0"/>
                <a:ea typeface="ヒラギノ角ゴ Pro W3" pitchFamily="124" charset="-128"/>
                <a:cs typeface="Arial" charset="0"/>
              </a:rPr>
            </a:br>
            <a:r>
              <a:rPr lang="de-DE" sz="1600" b="1" dirty="0">
                <a:solidFill>
                  <a:schemeClr val="tx1"/>
                </a:solidFill>
                <a:latin typeface="Arial" charset="0"/>
                <a:ea typeface="ヒラギノ角ゴ Pro W3" pitchFamily="124" charset="-128"/>
                <a:cs typeface="Arial" charset="0"/>
              </a:rPr>
              <a:t/>
            </a:r>
            <a:br>
              <a:rPr lang="de-DE" sz="1600" b="1" dirty="0">
                <a:solidFill>
                  <a:schemeClr val="tx1"/>
                </a:solidFill>
                <a:latin typeface="Arial" charset="0"/>
                <a:ea typeface="ヒラギノ角ゴ Pro W3" pitchFamily="124" charset="-128"/>
                <a:cs typeface="Arial" charset="0"/>
              </a:rPr>
            </a:br>
            <a:r>
              <a:rPr lang="de-DE" sz="1600" b="1" dirty="0">
                <a:solidFill>
                  <a:schemeClr val="tx1"/>
                </a:solidFill>
                <a:latin typeface="Arial" charset="0"/>
                <a:ea typeface="ヒラギノ角ゴ Pro W3" pitchFamily="124" charset="-128"/>
                <a:cs typeface="Arial" charset="0"/>
              </a:rPr>
              <a:t/>
            </a:r>
            <a:br>
              <a:rPr lang="de-DE" sz="1600" b="1" dirty="0">
                <a:solidFill>
                  <a:schemeClr val="tx1"/>
                </a:solidFill>
                <a:latin typeface="Arial" charset="0"/>
                <a:ea typeface="ヒラギノ角ゴ Pro W3" pitchFamily="124" charset="-128"/>
                <a:cs typeface="Arial" charset="0"/>
              </a:rPr>
            </a:br>
            <a:r>
              <a:rPr lang="de-DE" sz="1600" b="1" dirty="0">
                <a:solidFill>
                  <a:schemeClr val="tx1"/>
                </a:solidFill>
                <a:latin typeface="Arial" charset="0"/>
                <a:ea typeface="ヒラギノ角ゴ Pro W3" pitchFamily="124" charset="-128"/>
                <a:cs typeface="Arial" charset="0"/>
              </a:rPr>
              <a:t/>
            </a:r>
            <a:br>
              <a:rPr lang="de-DE" sz="1600" b="1" dirty="0">
                <a:solidFill>
                  <a:schemeClr val="tx1"/>
                </a:solidFill>
                <a:latin typeface="Arial" charset="0"/>
                <a:ea typeface="ヒラギノ角ゴ Pro W3" pitchFamily="124" charset="-128"/>
                <a:cs typeface="Arial" charset="0"/>
              </a:rPr>
            </a:br>
            <a:endParaRPr lang="de-DE" sz="1600" b="1" dirty="0">
              <a:solidFill>
                <a:schemeClr val="tx1"/>
              </a:solidFill>
              <a:latin typeface="Arial" charset="0"/>
              <a:ea typeface="ヒラギノ角ゴ Pro W3" pitchFamily="124" charset="-128"/>
              <a:cs typeface="Arial" charset="0"/>
            </a:endParaRPr>
          </a:p>
        </p:txBody>
      </p:sp>
      <p:sp>
        <p:nvSpPr>
          <p:cNvPr id="17" name="Foliennummernplatzhalter 2"/>
          <p:cNvSpPr txBox="1">
            <a:spLocks noGrp="1"/>
          </p:cNvSpPr>
          <p:nvPr/>
        </p:nvSpPr>
        <p:spPr bwMode="auto">
          <a:xfrm>
            <a:off x="4606925" y="2435225"/>
            <a:ext cx="1223963" cy="2362200"/>
          </a:xfrm>
          <a:prstGeom prst="rect">
            <a:avLst/>
          </a:prstGeom>
          <a:solidFill>
            <a:srgbClr val="92D050"/>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Th2</a:t>
            </a:r>
          </a:p>
          <a:p>
            <a:pPr defTabSz="457200">
              <a:lnSpc>
                <a:spcPct val="100000"/>
              </a:lnSpc>
              <a:buClrTx/>
              <a:buSzTx/>
              <a:buFontTx/>
              <a:buNone/>
              <a:defRPr/>
            </a:pPr>
            <a:endParaRPr lang="de-DE" sz="1800" dirty="0">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IL-3</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IL-4</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IL-5</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IL-6</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IL-10</a:t>
            </a:r>
          </a:p>
          <a:p>
            <a:pPr defTabSz="457200">
              <a:lnSpc>
                <a:spcPct val="100000"/>
              </a:lnSpc>
              <a:buClrTx/>
              <a:buSzTx/>
              <a:buFontTx/>
              <a:buNone/>
              <a:defRPr/>
            </a:pPr>
            <a:r>
              <a:rPr lang="de-DE" sz="1800" dirty="0">
                <a:solidFill>
                  <a:schemeClr val="tx1"/>
                </a:solidFill>
                <a:latin typeface="Arial" charset="0"/>
                <a:ea typeface="ヒラギノ角ゴ Pro W3" pitchFamily="124" charset="-128"/>
                <a:cs typeface="Arial" charset="0"/>
              </a:rPr>
              <a:t>IL-13</a:t>
            </a:r>
          </a:p>
        </p:txBody>
      </p:sp>
      <p:sp>
        <p:nvSpPr>
          <p:cNvPr id="15" name="Foliennummernplatzhalter 2"/>
          <p:cNvSpPr txBox="1">
            <a:spLocks noGrp="1"/>
          </p:cNvSpPr>
          <p:nvPr/>
        </p:nvSpPr>
        <p:spPr bwMode="auto">
          <a:xfrm>
            <a:off x="3381375" y="2435225"/>
            <a:ext cx="1223963" cy="2362200"/>
          </a:xfrm>
          <a:prstGeom prst="rect">
            <a:avLst/>
          </a:prstGeom>
          <a:solidFill>
            <a:srgbClr val="FF0000"/>
          </a:solidFill>
          <a:ln w="9525">
            <a:noFill/>
            <a:miter lim="800000"/>
            <a:headEnd/>
            <a:tailEnd/>
          </a:ln>
          <a:effectLst>
            <a:outerShdw dist="38100" dir="8100000" rotWithShape="0">
              <a:srgbClr val="808080">
                <a:alpha val="42999"/>
              </a:srgbClr>
            </a:outerShdw>
          </a:effectLst>
        </p:spPr>
        <p:txBody>
          <a:bodyPr anchor="ctr"/>
          <a:lstStyle/>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Th1</a:t>
            </a:r>
          </a:p>
          <a:p>
            <a:pPr defTabSz="457200">
              <a:lnSpc>
                <a:spcPct val="100000"/>
              </a:lnSpc>
              <a:buClrTx/>
              <a:buSzTx/>
              <a:buFontTx/>
              <a:buNone/>
              <a:defRPr/>
            </a:pPr>
            <a:endParaRPr lang="de-DE" sz="1800" b="1">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TNF</a:t>
            </a:r>
            <a:r>
              <a:rPr lang="en-US" sz="1800" b="1">
                <a:solidFill>
                  <a:srgbClr val="000000"/>
                </a:solidFill>
                <a:latin typeface="Symbol" pitchFamily="18" charset="2"/>
                <a:ea typeface="ヒラギノ角ゴ Pro W3" pitchFamily="124" charset="-128"/>
                <a:cs typeface="Arial" charset="0"/>
              </a:rPr>
              <a:t>a</a:t>
            </a:r>
            <a:endParaRPr lang="de-DE" sz="1800" b="1">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IFN</a:t>
            </a:r>
            <a:r>
              <a:rPr lang="en-US" sz="1800" b="1">
                <a:solidFill>
                  <a:srgbClr val="000000"/>
                </a:solidFill>
                <a:latin typeface="Symbol" pitchFamily="18" charset="2"/>
                <a:ea typeface="ヒラギノ角ゴ Pro W3" pitchFamily="124" charset="-128"/>
                <a:cs typeface="Arial" charset="0"/>
              </a:rPr>
              <a:t></a:t>
            </a:r>
            <a:endParaRPr lang="de-DE" sz="1800" b="1">
              <a:solidFill>
                <a:schemeClr val="tx1"/>
              </a:solidFill>
              <a:latin typeface="Arial" charset="0"/>
              <a:ea typeface="ヒラギノ角ゴ Pro W3" pitchFamily="124" charset="-128"/>
              <a:cs typeface="Arial" charset="0"/>
            </a:endParaRP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IL-2</a:t>
            </a: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IL-12</a:t>
            </a:r>
          </a:p>
          <a:p>
            <a:pPr defTabSz="457200">
              <a:lnSpc>
                <a:spcPct val="100000"/>
              </a:lnSpc>
              <a:buClrTx/>
              <a:buSzTx/>
              <a:buFontTx/>
              <a:buNone/>
              <a:defRPr/>
            </a:pPr>
            <a:r>
              <a:rPr lang="de-DE" sz="1800" b="1">
                <a:solidFill>
                  <a:schemeClr val="tx1"/>
                </a:solidFill>
                <a:latin typeface="Arial" charset="0"/>
                <a:ea typeface="ヒラギノ角ゴ Pro W3" pitchFamily="124" charset="-128"/>
                <a:cs typeface="Arial" charset="0"/>
              </a:rPr>
              <a:t>IL-18</a:t>
            </a:r>
          </a:p>
          <a:p>
            <a:pPr defTabSz="457200">
              <a:lnSpc>
                <a:spcPct val="100000"/>
              </a:lnSpc>
              <a:buClrTx/>
              <a:buSzTx/>
              <a:buFontTx/>
              <a:buNone/>
              <a:defRPr/>
            </a:pPr>
            <a:endParaRPr lang="de-DE" sz="1800" b="1">
              <a:solidFill>
                <a:schemeClr val="tx1"/>
              </a:solidFill>
              <a:latin typeface="Arial" charset="0"/>
              <a:ea typeface="ヒラギノ角ゴ Pro W3" pitchFamily="124" charset="-128"/>
              <a:cs typeface="Arial" charset="0"/>
            </a:endParaRPr>
          </a:p>
        </p:txBody>
      </p:sp>
      <p:cxnSp>
        <p:nvCxnSpPr>
          <p:cNvPr id="15368" name="Gerade Verbindung mit Pfeil 12"/>
          <p:cNvCxnSpPr>
            <a:cxnSpLocks noChangeShapeType="1"/>
          </p:cNvCxnSpPr>
          <p:nvPr/>
        </p:nvCxnSpPr>
        <p:spPr bwMode="auto">
          <a:xfrm rot="10800000">
            <a:off x="1831975" y="1700213"/>
            <a:ext cx="815975" cy="1587"/>
          </a:xfrm>
          <a:prstGeom prst="straightConnector1">
            <a:avLst/>
          </a:prstGeom>
          <a:noFill/>
          <a:ln w="25400">
            <a:solidFill>
              <a:schemeClr val="tx1"/>
            </a:solidFill>
            <a:round/>
            <a:headEnd type="none" w="lg" len="lg"/>
            <a:tailEnd/>
          </a:ln>
        </p:spPr>
      </p:cxnSp>
      <p:cxnSp>
        <p:nvCxnSpPr>
          <p:cNvPr id="15369" name="Gerade Verbindung mit Pfeil 13"/>
          <p:cNvCxnSpPr>
            <a:cxnSpLocks noChangeShapeType="1"/>
          </p:cNvCxnSpPr>
          <p:nvPr/>
        </p:nvCxnSpPr>
        <p:spPr bwMode="auto">
          <a:xfrm rot="5400000" flipH="1" flipV="1">
            <a:off x="1634332" y="1896269"/>
            <a:ext cx="395287" cy="3175"/>
          </a:xfrm>
          <a:prstGeom prst="straightConnector1">
            <a:avLst/>
          </a:prstGeom>
          <a:noFill/>
          <a:ln w="25400">
            <a:solidFill>
              <a:schemeClr val="tx1"/>
            </a:solidFill>
            <a:round/>
            <a:headEnd type="triangle" w="lg" len="lg"/>
            <a:tailEnd/>
          </a:ln>
        </p:spPr>
      </p:cxnSp>
      <p:cxnSp>
        <p:nvCxnSpPr>
          <p:cNvPr id="15370" name="Gerade Verbindung mit Pfeil 18"/>
          <p:cNvCxnSpPr>
            <a:cxnSpLocks noChangeShapeType="1"/>
          </p:cNvCxnSpPr>
          <p:nvPr/>
        </p:nvCxnSpPr>
        <p:spPr bwMode="auto">
          <a:xfrm rot="10800000">
            <a:off x="6534150" y="1700213"/>
            <a:ext cx="779463" cy="1587"/>
          </a:xfrm>
          <a:prstGeom prst="straightConnector1">
            <a:avLst/>
          </a:prstGeom>
          <a:noFill/>
          <a:ln w="25400">
            <a:solidFill>
              <a:schemeClr val="tx1"/>
            </a:solidFill>
            <a:round/>
            <a:headEnd type="none" w="lg" len="lg"/>
            <a:tailEnd/>
          </a:ln>
        </p:spPr>
      </p:cxnSp>
      <p:cxnSp>
        <p:nvCxnSpPr>
          <p:cNvPr id="15371" name="Gerade Verbindung mit Pfeil 19"/>
          <p:cNvCxnSpPr>
            <a:cxnSpLocks noChangeShapeType="1"/>
          </p:cNvCxnSpPr>
          <p:nvPr/>
        </p:nvCxnSpPr>
        <p:spPr bwMode="auto">
          <a:xfrm rot="5400000" flipH="1" flipV="1">
            <a:off x="7117557" y="1896269"/>
            <a:ext cx="395287" cy="3175"/>
          </a:xfrm>
          <a:prstGeom prst="straightConnector1">
            <a:avLst/>
          </a:prstGeom>
          <a:noFill/>
          <a:ln w="25400">
            <a:solidFill>
              <a:schemeClr val="tx1"/>
            </a:solidFill>
            <a:round/>
            <a:headEnd type="triangle" w="lg" len="lg"/>
            <a:tailEnd/>
          </a:ln>
        </p:spPr>
      </p:cxnSp>
      <p:cxnSp>
        <p:nvCxnSpPr>
          <p:cNvPr id="15372" name="Gerade Verbindung mit Pfeil 20"/>
          <p:cNvCxnSpPr>
            <a:cxnSpLocks noChangeShapeType="1"/>
          </p:cNvCxnSpPr>
          <p:nvPr/>
        </p:nvCxnSpPr>
        <p:spPr bwMode="auto">
          <a:xfrm rot="5400000" flipH="1" flipV="1">
            <a:off x="4482306" y="1969294"/>
            <a:ext cx="249238" cy="0"/>
          </a:xfrm>
          <a:prstGeom prst="straightConnector1">
            <a:avLst/>
          </a:prstGeom>
          <a:noFill/>
          <a:ln w="25400">
            <a:solidFill>
              <a:schemeClr val="tx1"/>
            </a:solidFill>
            <a:round/>
            <a:headEnd type="triangle" w="lg" len="lg"/>
            <a:tailEnd/>
          </a:ln>
        </p:spPr>
      </p:cxnSp>
      <p:sp>
        <p:nvSpPr>
          <p:cNvPr id="525326" name="Rectangle 14"/>
          <p:cNvSpPr>
            <a:spLocks noChangeArrowheads="1"/>
          </p:cNvSpPr>
          <p:nvPr/>
        </p:nvSpPr>
        <p:spPr bwMode="auto">
          <a:xfrm>
            <a:off x="539750" y="4445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sz="2800">
                <a:solidFill>
                  <a:srgbClr val="2A8DBA"/>
                </a:solidFill>
                <a:effectLst>
                  <a:outerShdw blurRad="38100" dist="38100" dir="2700000" algn="tl">
                    <a:srgbClr val="C0C0C0"/>
                  </a:outerShdw>
                </a:effectLst>
              </a:rPr>
              <a:t>Embrioprotektivna imunomodulacija</a:t>
            </a:r>
            <a:r>
              <a:rPr lang="hr-HR" sz="2800" baseline="30000">
                <a:solidFill>
                  <a:srgbClr val="2A8DBA"/>
                </a:solidFill>
                <a:effectLst>
                  <a:outerShdw blurRad="38100" dist="38100" dir="2700000" algn="tl">
                    <a:srgbClr val="C0C0C0"/>
                  </a:outerShdw>
                </a:effectLst>
              </a:rPr>
              <a:t>1,2</a:t>
            </a:r>
            <a:endParaRPr lang="en-GB" sz="2800" baseline="30000">
              <a:solidFill>
                <a:srgbClr val="2A8DBA"/>
              </a:solidFill>
              <a:effectLst>
                <a:outerShdw blurRad="38100" dist="38100" dir="2700000" algn="tl">
                  <a:srgbClr val="C0C0C0"/>
                </a:outerShdw>
              </a:effectLst>
            </a:endParaRPr>
          </a:p>
        </p:txBody>
      </p:sp>
      <p:sp>
        <p:nvSpPr>
          <p:cNvPr id="17422" name="Foliennummernplatzhalter 2"/>
          <p:cNvSpPr txBox="1">
            <a:spLocks noGrp="1"/>
          </p:cNvSpPr>
          <p:nvPr/>
        </p:nvSpPr>
        <p:spPr bwMode="auto">
          <a:xfrm>
            <a:off x="4778375" y="5984875"/>
            <a:ext cx="4289425" cy="720725"/>
          </a:xfrm>
          <a:prstGeom prst="rect">
            <a:avLst/>
          </a:prstGeom>
          <a:noFill/>
          <a:ln w="9525">
            <a:noFill/>
            <a:miter lim="800000"/>
            <a:headEnd/>
            <a:tailEnd/>
          </a:ln>
        </p:spPr>
        <p:txBody>
          <a:bodyPr anchor="ctr"/>
          <a:lstStyle/>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cs typeface="Arial" pitchFamily="34" charset="0"/>
              </a:rPr>
              <a:t>Szekeres-Bartho &amp; Wegmann </a:t>
            </a:r>
            <a:r>
              <a:rPr lang="en-US" sz="1000" dirty="0">
                <a:solidFill>
                  <a:schemeClr val="tx2">
                    <a:lumMod val="95000"/>
                    <a:lumOff val="5000"/>
                  </a:schemeClr>
                </a:solidFill>
              </a:rPr>
              <a:t>J </a:t>
            </a:r>
            <a:r>
              <a:rPr lang="en-US" sz="1000" dirty="0" err="1">
                <a:solidFill>
                  <a:schemeClr val="tx2">
                    <a:lumMod val="95000"/>
                    <a:lumOff val="5000"/>
                  </a:schemeClr>
                </a:solidFill>
              </a:rPr>
              <a:t>Reprod</a:t>
            </a:r>
            <a:r>
              <a:rPr lang="en-US" sz="1000" dirty="0">
                <a:solidFill>
                  <a:schemeClr val="tx2">
                    <a:lumMod val="95000"/>
                    <a:lumOff val="5000"/>
                  </a:schemeClr>
                </a:solidFill>
              </a:rPr>
              <a:t> </a:t>
            </a:r>
            <a:r>
              <a:rPr lang="en-US" sz="1000" dirty="0" err="1">
                <a:solidFill>
                  <a:schemeClr val="tx2">
                    <a:lumMod val="95000"/>
                    <a:lumOff val="5000"/>
                  </a:schemeClr>
                </a:solidFill>
              </a:rPr>
              <a:t>Immunol</a:t>
            </a:r>
            <a:r>
              <a:rPr lang="en-US" sz="1000" dirty="0">
                <a:solidFill>
                  <a:schemeClr val="tx2">
                    <a:lumMod val="95000"/>
                    <a:lumOff val="5000"/>
                  </a:schemeClr>
                </a:solidFill>
              </a:rPr>
              <a:t> 1996; 31: 81-95.</a:t>
            </a:r>
            <a:endParaRPr lang="hr-HR" sz="1000" dirty="0">
              <a:solidFill>
                <a:schemeClr val="tx2">
                  <a:lumMod val="95000"/>
                  <a:lumOff val="5000"/>
                </a:schemeClr>
              </a:solidFill>
            </a:endParaRPr>
          </a:p>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rPr>
              <a:t>Szekeres-Bartho </a:t>
            </a:r>
            <a:r>
              <a:rPr lang="en-US" sz="1000" dirty="0">
                <a:solidFill>
                  <a:schemeClr val="tx2">
                    <a:lumMod val="95000"/>
                    <a:lumOff val="5000"/>
                  </a:schemeClr>
                </a:solidFill>
              </a:rPr>
              <a:t> Intern Rev </a:t>
            </a:r>
            <a:r>
              <a:rPr lang="en-US" sz="1000" dirty="0" err="1">
                <a:solidFill>
                  <a:schemeClr val="tx2">
                    <a:lumMod val="95000"/>
                    <a:lumOff val="5000"/>
                  </a:schemeClr>
                </a:solidFill>
              </a:rPr>
              <a:t>Immunol</a:t>
            </a:r>
            <a:r>
              <a:rPr lang="en-US" sz="1000" dirty="0">
                <a:solidFill>
                  <a:schemeClr val="tx2">
                    <a:lumMod val="95000"/>
                    <a:lumOff val="5000"/>
                  </a:schemeClr>
                </a:solidFill>
              </a:rPr>
              <a:t> 2002; 21: 471-495.</a:t>
            </a:r>
            <a:endParaRPr lang="de-DE" sz="1000" dirty="0">
              <a:solidFill>
                <a:schemeClr val="tx2">
                  <a:lumMod val="95000"/>
                  <a:lumOff val="5000"/>
                </a:schemeClr>
              </a:solidFill>
              <a:ea typeface="ヒラギノ角ゴ Pro W3" pitchFamily="124" charset="-128"/>
            </a:endParaRPr>
          </a:p>
        </p:txBody>
      </p:sp>
      <p:sp>
        <p:nvSpPr>
          <p:cNvPr id="15375" name="Rectangle 17"/>
          <p:cNvSpPr>
            <a:spLocks noChangeArrowheads="1"/>
          </p:cNvSpPr>
          <p:nvPr/>
        </p:nvSpPr>
        <p:spPr bwMode="auto">
          <a:xfrm>
            <a:off x="3348038" y="4964113"/>
            <a:ext cx="2573337" cy="336550"/>
          </a:xfrm>
          <a:prstGeom prst="rect">
            <a:avLst/>
          </a:prstGeom>
          <a:noFill/>
          <a:ln w="9525">
            <a:noFill/>
            <a:miter lim="800000"/>
            <a:headEnd/>
            <a:tailEnd/>
          </a:ln>
        </p:spPr>
        <p:txBody>
          <a:bodyPr>
            <a:spAutoFit/>
          </a:bodyPr>
          <a:lstStyle/>
          <a:p>
            <a:pPr defTabSz="914400" eaLnBrk="0" hangingPunct="0">
              <a:lnSpc>
                <a:spcPct val="100000"/>
              </a:lnSpc>
              <a:buClrTx/>
              <a:buSzTx/>
              <a:buFontTx/>
              <a:buNone/>
            </a:pPr>
            <a:r>
              <a:rPr lang="hr-HR" sz="1600">
                <a:solidFill>
                  <a:schemeClr val="tx1"/>
                </a:solidFill>
                <a:cs typeface="Arial" pitchFamily="34" charset="0"/>
              </a:rPr>
              <a:t>Prevladava  Th2 odgovor</a:t>
            </a:r>
            <a:endParaRPr lang="en-US" sz="1600">
              <a:solidFill>
                <a:schemeClr val="tx1"/>
              </a:solidFill>
              <a:cs typeface="Arial" pitchFamily="34" charset="0"/>
            </a:endParaRPr>
          </a:p>
        </p:txBody>
      </p:sp>
      <p:sp>
        <p:nvSpPr>
          <p:cNvPr id="18" name="Up Arrow 17"/>
          <p:cNvSpPr/>
          <p:nvPr/>
        </p:nvSpPr>
        <p:spPr bwMode="auto">
          <a:xfrm rot="3651832">
            <a:off x="4181420" y="5034112"/>
            <a:ext cx="768126" cy="1354091"/>
          </a:xfrm>
          <a:prstGeom prst="upArrow">
            <a:avLst/>
          </a:prstGeom>
          <a:solidFill>
            <a:srgbClr val="92D050"/>
          </a:solidFill>
          <a:ln w="9525" cap="flat" cmpd="sng" algn="ctr">
            <a:solidFill>
              <a:schemeClr val="tx1"/>
            </a:solidFill>
            <a:prstDash val="solid"/>
            <a:round/>
            <a:headEnd type="none" w="med" len="med"/>
            <a:tailEnd type="none" w="med" len="med"/>
          </a:ln>
          <a:effectLst/>
        </p:spPr>
        <p:txBody>
          <a:bodyPr/>
          <a:lstStyle/>
          <a:p>
            <a:pPr>
              <a:defRPr/>
            </a:pPr>
            <a:endParaRPr lang="hr-HR"/>
          </a:p>
        </p:txBody>
      </p:sp>
      <p:sp>
        <p:nvSpPr>
          <p:cNvPr id="15377" name="TextBox 18"/>
          <p:cNvSpPr txBox="1">
            <a:spLocks noChangeArrowheads="1"/>
          </p:cNvSpPr>
          <p:nvPr/>
        </p:nvSpPr>
        <p:spPr bwMode="auto">
          <a:xfrm>
            <a:off x="539750" y="5008563"/>
            <a:ext cx="2303463" cy="292100"/>
          </a:xfrm>
          <a:prstGeom prst="rect">
            <a:avLst/>
          </a:prstGeom>
          <a:noFill/>
          <a:ln w="9525">
            <a:noFill/>
            <a:miter lim="800000"/>
            <a:headEnd/>
            <a:tailEnd/>
          </a:ln>
        </p:spPr>
        <p:txBody>
          <a:bodyPr>
            <a:spAutoFit/>
          </a:bodyPr>
          <a:lstStyle/>
          <a:p>
            <a:r>
              <a:rPr lang="hr-HR" sz="1400">
                <a:solidFill>
                  <a:schemeClr val="tx2"/>
                </a:solidFill>
              </a:rPr>
              <a:t>Antiinflamatorna reakcija</a:t>
            </a:r>
          </a:p>
        </p:txBody>
      </p:sp>
      <p:sp>
        <p:nvSpPr>
          <p:cNvPr id="15378" name="TextBox 19"/>
          <p:cNvSpPr txBox="1">
            <a:spLocks noChangeArrowheads="1"/>
          </p:cNvSpPr>
          <p:nvPr/>
        </p:nvSpPr>
        <p:spPr bwMode="auto">
          <a:xfrm>
            <a:off x="4067175" y="2762250"/>
            <a:ext cx="1152525" cy="379413"/>
          </a:xfrm>
          <a:prstGeom prst="rect">
            <a:avLst/>
          </a:prstGeom>
          <a:noFill/>
          <a:ln w="9525">
            <a:noFill/>
            <a:miter lim="800000"/>
            <a:headEnd/>
            <a:tailEnd/>
          </a:ln>
        </p:spPr>
        <p:txBody>
          <a:bodyPr>
            <a:spAutoFit/>
          </a:bodyPr>
          <a:lstStyle/>
          <a:p>
            <a:r>
              <a:rPr lang="hr-HR"/>
              <a:t>citokini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half" idx="10"/>
          </p:nvPr>
        </p:nvSpPr>
        <p:spPr>
          <a:noFill/>
        </p:spPr>
        <p:txBody>
          <a:bodyPr/>
          <a:lstStyle/>
          <a:p>
            <a:r>
              <a:rPr lang="sr-Latn-CS" smtClean="0"/>
              <a:t>Šibenik, svibanj 2014.                  </a:t>
            </a:r>
            <a:endParaRPr lang="en-GB" smtClean="0"/>
          </a:p>
        </p:txBody>
      </p:sp>
      <p:sp>
        <p:nvSpPr>
          <p:cNvPr id="16387" name="Text Box 3"/>
          <p:cNvSpPr txBox="1">
            <a:spLocks noChangeArrowheads="1"/>
          </p:cNvSpPr>
          <p:nvPr/>
        </p:nvSpPr>
        <p:spPr bwMode="auto">
          <a:xfrm>
            <a:off x="5834063" y="6400800"/>
            <a:ext cx="3157537" cy="246221"/>
          </a:xfrm>
          <a:prstGeom prst="rect">
            <a:avLst/>
          </a:prstGeom>
          <a:noFill/>
          <a:ln w="9525">
            <a:noFill/>
            <a:miter lim="800000"/>
            <a:headEnd/>
            <a:tailEnd/>
          </a:ln>
        </p:spPr>
        <p:txBody>
          <a:bodyPr wrap="square">
            <a:spAutoFit/>
          </a:bodyPr>
          <a:lstStyle/>
          <a:p>
            <a:pPr algn="r" defTabSz="914400" eaLnBrk="0" hangingPunct="0">
              <a:lnSpc>
                <a:spcPct val="100000"/>
              </a:lnSpc>
              <a:spcBef>
                <a:spcPct val="50000"/>
              </a:spcBef>
              <a:buClrTx/>
              <a:buSzTx/>
              <a:buFontTx/>
              <a:buNone/>
            </a:pPr>
            <a:r>
              <a:rPr lang="hr-HR" sz="1000">
                <a:solidFill>
                  <a:schemeClr val="tx1"/>
                </a:solidFill>
                <a:cs typeface="Arial" pitchFamily="34" charset="0"/>
              </a:rPr>
              <a:t>1. </a:t>
            </a:r>
            <a:r>
              <a:rPr lang="de-DE" sz="1000">
                <a:solidFill>
                  <a:schemeClr val="tx1"/>
                </a:solidFill>
                <a:cs typeface="Arial" pitchFamily="34" charset="0"/>
              </a:rPr>
              <a:t>Szekeres-Barthó J. </a:t>
            </a:r>
            <a:r>
              <a:rPr lang="de-DE" sz="1000" i="1">
                <a:solidFill>
                  <a:schemeClr val="tx1"/>
                </a:solidFill>
                <a:cs typeface="Arial" pitchFamily="34" charset="0"/>
              </a:rPr>
              <a:t>Cell Immunol</a:t>
            </a:r>
            <a:r>
              <a:rPr lang="de-DE" sz="1000">
                <a:solidFill>
                  <a:schemeClr val="tx1"/>
                </a:solidFill>
                <a:cs typeface="Arial" pitchFamily="34" charset="0"/>
              </a:rPr>
              <a:t> 1990; 125:273.</a:t>
            </a:r>
            <a:endParaRPr lang="en-US" sz="1000">
              <a:solidFill>
                <a:schemeClr val="tx1"/>
              </a:solidFill>
              <a:cs typeface="Arial" pitchFamily="34" charset="0"/>
            </a:endParaRPr>
          </a:p>
        </p:txBody>
      </p:sp>
      <p:sp>
        <p:nvSpPr>
          <p:cNvPr id="16388" name="Rectangle 46"/>
          <p:cNvSpPr>
            <a:spLocks noChangeArrowheads="1"/>
          </p:cNvSpPr>
          <p:nvPr/>
        </p:nvSpPr>
        <p:spPr bwMode="auto">
          <a:xfrm>
            <a:off x="1681163" y="4387850"/>
            <a:ext cx="1006475" cy="541338"/>
          </a:xfrm>
          <a:prstGeom prst="rect">
            <a:avLst/>
          </a:prstGeom>
          <a:solidFill>
            <a:srgbClr val="FFFF99"/>
          </a:solidFill>
          <a:ln w="9525">
            <a:noFill/>
            <a:miter lim="800000"/>
            <a:headEnd/>
            <a:tailEnd/>
          </a:ln>
        </p:spPr>
        <p:txBody>
          <a:bodyPr/>
          <a:lstStyle/>
          <a:p>
            <a:pPr algn="ctr" defTabSz="914400">
              <a:lnSpc>
                <a:spcPct val="100000"/>
              </a:lnSpc>
              <a:buClrTx/>
              <a:buSzTx/>
              <a:buFontTx/>
              <a:buNone/>
            </a:pPr>
            <a:endParaRPr lang="sr-Latn-CS" sz="2600">
              <a:solidFill>
                <a:schemeClr val="tx1"/>
              </a:solidFill>
              <a:cs typeface="Arial" pitchFamily="34" charset="0"/>
            </a:endParaRPr>
          </a:p>
        </p:txBody>
      </p:sp>
      <p:sp>
        <p:nvSpPr>
          <p:cNvPr id="16389" name="Rectangle 47"/>
          <p:cNvSpPr>
            <a:spLocks noChangeArrowheads="1"/>
          </p:cNvSpPr>
          <p:nvPr/>
        </p:nvSpPr>
        <p:spPr bwMode="auto">
          <a:xfrm>
            <a:off x="3289300" y="2536825"/>
            <a:ext cx="1017588" cy="2392363"/>
          </a:xfrm>
          <a:prstGeom prst="rect">
            <a:avLst/>
          </a:prstGeom>
          <a:solidFill>
            <a:srgbClr val="92D050"/>
          </a:solidFill>
          <a:ln w="9525">
            <a:noFill/>
            <a:miter lim="800000"/>
            <a:headEnd/>
            <a:tailEnd/>
          </a:ln>
        </p:spPr>
        <p:txBody>
          <a:bodyPr/>
          <a:lstStyle/>
          <a:p>
            <a:pPr algn="ctr" defTabSz="914400">
              <a:lnSpc>
                <a:spcPct val="100000"/>
              </a:lnSpc>
              <a:buClrTx/>
              <a:buSzTx/>
              <a:buFontTx/>
              <a:buNone/>
            </a:pPr>
            <a:endParaRPr lang="sr-Latn-CS" sz="2600">
              <a:solidFill>
                <a:schemeClr val="tx1"/>
              </a:solidFill>
              <a:cs typeface="Arial" pitchFamily="34" charset="0"/>
            </a:endParaRPr>
          </a:p>
        </p:txBody>
      </p:sp>
      <p:sp>
        <p:nvSpPr>
          <p:cNvPr id="16390" name="Rectangle 48"/>
          <p:cNvSpPr>
            <a:spLocks noChangeArrowheads="1"/>
          </p:cNvSpPr>
          <p:nvPr/>
        </p:nvSpPr>
        <p:spPr bwMode="auto">
          <a:xfrm>
            <a:off x="4908550" y="4298950"/>
            <a:ext cx="1004888" cy="630238"/>
          </a:xfrm>
          <a:prstGeom prst="rect">
            <a:avLst/>
          </a:prstGeom>
          <a:solidFill>
            <a:srgbClr val="FF0000"/>
          </a:solidFill>
          <a:ln w="9525">
            <a:noFill/>
            <a:miter lim="800000"/>
            <a:headEnd/>
            <a:tailEnd/>
          </a:ln>
        </p:spPr>
        <p:txBody>
          <a:bodyPr/>
          <a:lstStyle/>
          <a:p>
            <a:pPr algn="ctr" defTabSz="914400">
              <a:lnSpc>
                <a:spcPct val="100000"/>
              </a:lnSpc>
              <a:buClrTx/>
              <a:buSzTx/>
              <a:buFontTx/>
              <a:buNone/>
            </a:pPr>
            <a:endParaRPr lang="sr-Latn-CS" sz="2600">
              <a:solidFill>
                <a:schemeClr val="tx1"/>
              </a:solidFill>
              <a:cs typeface="Arial" pitchFamily="34" charset="0"/>
            </a:endParaRPr>
          </a:p>
        </p:txBody>
      </p:sp>
      <p:sp>
        <p:nvSpPr>
          <p:cNvPr id="16391" name="Line 49"/>
          <p:cNvSpPr>
            <a:spLocks noChangeShapeType="1"/>
          </p:cNvSpPr>
          <p:nvPr/>
        </p:nvSpPr>
        <p:spPr bwMode="auto">
          <a:xfrm flipV="1">
            <a:off x="2184400" y="4127500"/>
            <a:ext cx="0" cy="247650"/>
          </a:xfrm>
          <a:prstGeom prst="line">
            <a:avLst/>
          </a:prstGeom>
          <a:noFill/>
          <a:ln w="11176">
            <a:solidFill>
              <a:schemeClr val="tx1"/>
            </a:solidFill>
            <a:round/>
            <a:headEnd/>
            <a:tailEnd/>
          </a:ln>
        </p:spPr>
        <p:txBody>
          <a:bodyPr/>
          <a:lstStyle/>
          <a:p>
            <a:endParaRPr lang="hr-HR"/>
          </a:p>
        </p:txBody>
      </p:sp>
      <p:sp>
        <p:nvSpPr>
          <p:cNvPr id="16392" name="Line 50"/>
          <p:cNvSpPr>
            <a:spLocks noChangeShapeType="1"/>
          </p:cNvSpPr>
          <p:nvPr/>
        </p:nvSpPr>
        <p:spPr bwMode="auto">
          <a:xfrm>
            <a:off x="2151063" y="4127500"/>
            <a:ext cx="76200" cy="1588"/>
          </a:xfrm>
          <a:prstGeom prst="line">
            <a:avLst/>
          </a:prstGeom>
          <a:noFill/>
          <a:ln w="11176">
            <a:solidFill>
              <a:schemeClr val="tx1"/>
            </a:solidFill>
            <a:round/>
            <a:headEnd/>
            <a:tailEnd/>
          </a:ln>
        </p:spPr>
        <p:txBody>
          <a:bodyPr/>
          <a:lstStyle/>
          <a:p>
            <a:endParaRPr lang="hr-HR"/>
          </a:p>
        </p:txBody>
      </p:sp>
      <p:grpSp>
        <p:nvGrpSpPr>
          <p:cNvPr id="2" name="Group 51"/>
          <p:cNvGrpSpPr>
            <a:grpSpLocks/>
          </p:cNvGrpSpPr>
          <p:nvPr/>
        </p:nvGrpSpPr>
        <p:grpSpPr bwMode="auto">
          <a:xfrm>
            <a:off x="3759200" y="2289175"/>
            <a:ext cx="76200" cy="247650"/>
            <a:chOff x="2360" y="1344"/>
            <a:chExt cx="48" cy="156"/>
          </a:xfrm>
        </p:grpSpPr>
        <p:sp>
          <p:nvSpPr>
            <p:cNvPr id="16429" name="Line 52"/>
            <p:cNvSpPr>
              <a:spLocks noChangeShapeType="1"/>
            </p:cNvSpPr>
            <p:nvPr/>
          </p:nvSpPr>
          <p:spPr bwMode="auto">
            <a:xfrm flipV="1">
              <a:off x="2380" y="1344"/>
              <a:ext cx="1" cy="156"/>
            </a:xfrm>
            <a:prstGeom prst="line">
              <a:avLst/>
            </a:prstGeom>
            <a:noFill/>
            <a:ln w="11176">
              <a:solidFill>
                <a:schemeClr val="tx1"/>
              </a:solidFill>
              <a:round/>
              <a:headEnd/>
              <a:tailEnd/>
            </a:ln>
          </p:spPr>
          <p:txBody>
            <a:bodyPr/>
            <a:lstStyle/>
            <a:p>
              <a:endParaRPr lang="hr-HR"/>
            </a:p>
          </p:txBody>
        </p:sp>
        <p:sp>
          <p:nvSpPr>
            <p:cNvPr id="16430" name="Line 53"/>
            <p:cNvSpPr>
              <a:spLocks noChangeShapeType="1"/>
            </p:cNvSpPr>
            <p:nvPr/>
          </p:nvSpPr>
          <p:spPr bwMode="auto">
            <a:xfrm>
              <a:off x="2360" y="1351"/>
              <a:ext cx="48" cy="1"/>
            </a:xfrm>
            <a:prstGeom prst="line">
              <a:avLst/>
            </a:prstGeom>
            <a:noFill/>
            <a:ln w="11113">
              <a:solidFill>
                <a:schemeClr val="tx1"/>
              </a:solidFill>
              <a:round/>
              <a:headEnd/>
              <a:tailEnd/>
            </a:ln>
          </p:spPr>
          <p:txBody>
            <a:bodyPr/>
            <a:lstStyle/>
            <a:p>
              <a:endParaRPr lang="hr-HR"/>
            </a:p>
          </p:txBody>
        </p:sp>
      </p:grpSp>
      <p:sp>
        <p:nvSpPr>
          <p:cNvPr id="16394" name="Line 54"/>
          <p:cNvSpPr>
            <a:spLocks noChangeShapeType="1"/>
          </p:cNvSpPr>
          <p:nvPr/>
        </p:nvSpPr>
        <p:spPr bwMode="auto">
          <a:xfrm flipV="1">
            <a:off x="5399088" y="4038600"/>
            <a:ext cx="1587" cy="247650"/>
          </a:xfrm>
          <a:prstGeom prst="line">
            <a:avLst/>
          </a:prstGeom>
          <a:noFill/>
          <a:ln w="11176">
            <a:solidFill>
              <a:schemeClr val="tx1"/>
            </a:solidFill>
            <a:round/>
            <a:headEnd/>
            <a:tailEnd/>
          </a:ln>
        </p:spPr>
        <p:txBody>
          <a:bodyPr/>
          <a:lstStyle/>
          <a:p>
            <a:endParaRPr lang="hr-HR"/>
          </a:p>
        </p:txBody>
      </p:sp>
      <p:sp>
        <p:nvSpPr>
          <p:cNvPr id="16395" name="Line 55"/>
          <p:cNvSpPr>
            <a:spLocks noChangeShapeType="1"/>
          </p:cNvSpPr>
          <p:nvPr/>
        </p:nvSpPr>
        <p:spPr bwMode="auto">
          <a:xfrm>
            <a:off x="5367338" y="4038600"/>
            <a:ext cx="76200" cy="1588"/>
          </a:xfrm>
          <a:prstGeom prst="line">
            <a:avLst/>
          </a:prstGeom>
          <a:noFill/>
          <a:ln w="11176">
            <a:solidFill>
              <a:schemeClr val="tx1"/>
            </a:solidFill>
            <a:round/>
            <a:headEnd/>
            <a:tailEnd/>
          </a:ln>
        </p:spPr>
        <p:txBody>
          <a:bodyPr/>
          <a:lstStyle/>
          <a:p>
            <a:endParaRPr lang="hr-HR"/>
          </a:p>
        </p:txBody>
      </p:sp>
      <p:sp>
        <p:nvSpPr>
          <p:cNvPr id="16396" name="Line 56"/>
          <p:cNvSpPr>
            <a:spLocks noChangeShapeType="1"/>
          </p:cNvSpPr>
          <p:nvPr/>
        </p:nvSpPr>
        <p:spPr bwMode="auto">
          <a:xfrm>
            <a:off x="1385888" y="1944688"/>
            <a:ext cx="1587" cy="2984500"/>
          </a:xfrm>
          <a:prstGeom prst="line">
            <a:avLst/>
          </a:prstGeom>
          <a:noFill/>
          <a:ln w="11176">
            <a:solidFill>
              <a:schemeClr val="tx1"/>
            </a:solidFill>
            <a:round/>
            <a:headEnd/>
            <a:tailEnd/>
          </a:ln>
        </p:spPr>
        <p:txBody>
          <a:bodyPr/>
          <a:lstStyle/>
          <a:p>
            <a:endParaRPr lang="hr-HR"/>
          </a:p>
        </p:txBody>
      </p:sp>
      <p:sp>
        <p:nvSpPr>
          <p:cNvPr id="16397" name="Line 57"/>
          <p:cNvSpPr>
            <a:spLocks noChangeShapeType="1"/>
          </p:cNvSpPr>
          <p:nvPr/>
        </p:nvSpPr>
        <p:spPr bwMode="auto">
          <a:xfrm>
            <a:off x="1341438" y="4929188"/>
            <a:ext cx="44450" cy="1587"/>
          </a:xfrm>
          <a:prstGeom prst="line">
            <a:avLst/>
          </a:prstGeom>
          <a:noFill/>
          <a:ln w="11113">
            <a:solidFill>
              <a:schemeClr val="tx1"/>
            </a:solidFill>
            <a:round/>
            <a:headEnd/>
            <a:tailEnd/>
          </a:ln>
        </p:spPr>
        <p:txBody>
          <a:bodyPr/>
          <a:lstStyle/>
          <a:p>
            <a:endParaRPr lang="hr-HR"/>
          </a:p>
        </p:txBody>
      </p:sp>
      <p:sp>
        <p:nvSpPr>
          <p:cNvPr id="16398" name="Line 58"/>
          <p:cNvSpPr>
            <a:spLocks noChangeShapeType="1"/>
          </p:cNvSpPr>
          <p:nvPr/>
        </p:nvSpPr>
        <p:spPr bwMode="auto">
          <a:xfrm>
            <a:off x="1341438" y="4633913"/>
            <a:ext cx="44450" cy="1587"/>
          </a:xfrm>
          <a:prstGeom prst="line">
            <a:avLst/>
          </a:prstGeom>
          <a:noFill/>
          <a:ln w="11113">
            <a:solidFill>
              <a:schemeClr val="tx1"/>
            </a:solidFill>
            <a:round/>
            <a:headEnd/>
            <a:tailEnd/>
          </a:ln>
        </p:spPr>
        <p:txBody>
          <a:bodyPr/>
          <a:lstStyle/>
          <a:p>
            <a:endParaRPr lang="hr-HR"/>
          </a:p>
        </p:txBody>
      </p:sp>
      <p:sp>
        <p:nvSpPr>
          <p:cNvPr id="16399" name="Line 59"/>
          <p:cNvSpPr>
            <a:spLocks noChangeShapeType="1"/>
          </p:cNvSpPr>
          <p:nvPr/>
        </p:nvSpPr>
        <p:spPr bwMode="auto">
          <a:xfrm>
            <a:off x="1341438" y="4337050"/>
            <a:ext cx="44450" cy="1588"/>
          </a:xfrm>
          <a:prstGeom prst="line">
            <a:avLst/>
          </a:prstGeom>
          <a:noFill/>
          <a:ln w="11113">
            <a:solidFill>
              <a:schemeClr val="tx1"/>
            </a:solidFill>
            <a:round/>
            <a:headEnd/>
            <a:tailEnd/>
          </a:ln>
        </p:spPr>
        <p:txBody>
          <a:bodyPr/>
          <a:lstStyle/>
          <a:p>
            <a:endParaRPr lang="hr-HR"/>
          </a:p>
        </p:txBody>
      </p:sp>
      <p:sp>
        <p:nvSpPr>
          <p:cNvPr id="16400" name="Line 60"/>
          <p:cNvSpPr>
            <a:spLocks noChangeShapeType="1"/>
          </p:cNvSpPr>
          <p:nvPr/>
        </p:nvSpPr>
        <p:spPr bwMode="auto">
          <a:xfrm>
            <a:off x="1341438" y="4029075"/>
            <a:ext cx="44450" cy="1588"/>
          </a:xfrm>
          <a:prstGeom prst="line">
            <a:avLst/>
          </a:prstGeom>
          <a:noFill/>
          <a:ln w="11113">
            <a:solidFill>
              <a:schemeClr val="tx1"/>
            </a:solidFill>
            <a:round/>
            <a:headEnd/>
            <a:tailEnd/>
          </a:ln>
        </p:spPr>
        <p:txBody>
          <a:bodyPr/>
          <a:lstStyle/>
          <a:p>
            <a:endParaRPr lang="hr-HR"/>
          </a:p>
        </p:txBody>
      </p:sp>
      <p:sp>
        <p:nvSpPr>
          <p:cNvPr id="16401" name="Line 61"/>
          <p:cNvSpPr>
            <a:spLocks noChangeShapeType="1"/>
          </p:cNvSpPr>
          <p:nvPr/>
        </p:nvSpPr>
        <p:spPr bwMode="auto">
          <a:xfrm>
            <a:off x="1341438" y="3733800"/>
            <a:ext cx="44450" cy="1588"/>
          </a:xfrm>
          <a:prstGeom prst="line">
            <a:avLst/>
          </a:prstGeom>
          <a:noFill/>
          <a:ln w="11113">
            <a:solidFill>
              <a:schemeClr val="tx1"/>
            </a:solidFill>
            <a:round/>
            <a:headEnd/>
            <a:tailEnd/>
          </a:ln>
        </p:spPr>
        <p:txBody>
          <a:bodyPr/>
          <a:lstStyle/>
          <a:p>
            <a:endParaRPr lang="hr-HR"/>
          </a:p>
        </p:txBody>
      </p:sp>
      <p:sp>
        <p:nvSpPr>
          <p:cNvPr id="16402" name="Line 62"/>
          <p:cNvSpPr>
            <a:spLocks noChangeShapeType="1"/>
          </p:cNvSpPr>
          <p:nvPr/>
        </p:nvSpPr>
        <p:spPr bwMode="auto">
          <a:xfrm>
            <a:off x="1341438" y="3436938"/>
            <a:ext cx="44450" cy="1587"/>
          </a:xfrm>
          <a:prstGeom prst="line">
            <a:avLst/>
          </a:prstGeom>
          <a:noFill/>
          <a:ln w="11113">
            <a:solidFill>
              <a:schemeClr val="tx1"/>
            </a:solidFill>
            <a:round/>
            <a:headEnd/>
            <a:tailEnd/>
          </a:ln>
        </p:spPr>
        <p:txBody>
          <a:bodyPr/>
          <a:lstStyle/>
          <a:p>
            <a:endParaRPr lang="hr-HR"/>
          </a:p>
        </p:txBody>
      </p:sp>
      <p:sp>
        <p:nvSpPr>
          <p:cNvPr id="16403" name="Line 63"/>
          <p:cNvSpPr>
            <a:spLocks noChangeShapeType="1"/>
          </p:cNvSpPr>
          <p:nvPr/>
        </p:nvSpPr>
        <p:spPr bwMode="auto">
          <a:xfrm>
            <a:off x="1341438" y="3141663"/>
            <a:ext cx="44450" cy="1587"/>
          </a:xfrm>
          <a:prstGeom prst="line">
            <a:avLst/>
          </a:prstGeom>
          <a:noFill/>
          <a:ln w="11113">
            <a:solidFill>
              <a:schemeClr val="tx1"/>
            </a:solidFill>
            <a:round/>
            <a:headEnd/>
            <a:tailEnd/>
          </a:ln>
        </p:spPr>
        <p:txBody>
          <a:bodyPr/>
          <a:lstStyle/>
          <a:p>
            <a:endParaRPr lang="hr-HR"/>
          </a:p>
        </p:txBody>
      </p:sp>
      <p:sp>
        <p:nvSpPr>
          <p:cNvPr id="16404" name="Line 64"/>
          <p:cNvSpPr>
            <a:spLocks noChangeShapeType="1"/>
          </p:cNvSpPr>
          <p:nvPr/>
        </p:nvSpPr>
        <p:spPr bwMode="auto">
          <a:xfrm>
            <a:off x="1341438" y="2844800"/>
            <a:ext cx="44450" cy="1588"/>
          </a:xfrm>
          <a:prstGeom prst="line">
            <a:avLst/>
          </a:prstGeom>
          <a:noFill/>
          <a:ln w="11113">
            <a:solidFill>
              <a:schemeClr val="tx1"/>
            </a:solidFill>
            <a:round/>
            <a:headEnd/>
            <a:tailEnd/>
          </a:ln>
        </p:spPr>
        <p:txBody>
          <a:bodyPr/>
          <a:lstStyle/>
          <a:p>
            <a:endParaRPr lang="hr-HR"/>
          </a:p>
        </p:txBody>
      </p:sp>
      <p:sp>
        <p:nvSpPr>
          <p:cNvPr id="16405" name="Line 65"/>
          <p:cNvSpPr>
            <a:spLocks noChangeShapeType="1"/>
          </p:cNvSpPr>
          <p:nvPr/>
        </p:nvSpPr>
        <p:spPr bwMode="auto">
          <a:xfrm>
            <a:off x="1341438" y="2536825"/>
            <a:ext cx="44450" cy="1588"/>
          </a:xfrm>
          <a:prstGeom prst="line">
            <a:avLst/>
          </a:prstGeom>
          <a:noFill/>
          <a:ln w="11113">
            <a:solidFill>
              <a:schemeClr val="tx1"/>
            </a:solidFill>
            <a:round/>
            <a:headEnd/>
            <a:tailEnd/>
          </a:ln>
        </p:spPr>
        <p:txBody>
          <a:bodyPr/>
          <a:lstStyle/>
          <a:p>
            <a:endParaRPr lang="hr-HR"/>
          </a:p>
        </p:txBody>
      </p:sp>
      <p:sp>
        <p:nvSpPr>
          <p:cNvPr id="16406" name="Line 66"/>
          <p:cNvSpPr>
            <a:spLocks noChangeShapeType="1"/>
          </p:cNvSpPr>
          <p:nvPr/>
        </p:nvSpPr>
        <p:spPr bwMode="auto">
          <a:xfrm>
            <a:off x="1341438" y="2241550"/>
            <a:ext cx="44450" cy="1588"/>
          </a:xfrm>
          <a:prstGeom prst="line">
            <a:avLst/>
          </a:prstGeom>
          <a:noFill/>
          <a:ln w="11113">
            <a:solidFill>
              <a:schemeClr val="tx1"/>
            </a:solidFill>
            <a:round/>
            <a:headEnd/>
            <a:tailEnd/>
          </a:ln>
        </p:spPr>
        <p:txBody>
          <a:bodyPr/>
          <a:lstStyle/>
          <a:p>
            <a:endParaRPr lang="hr-HR"/>
          </a:p>
        </p:txBody>
      </p:sp>
      <p:sp>
        <p:nvSpPr>
          <p:cNvPr id="16407" name="Line 67"/>
          <p:cNvSpPr>
            <a:spLocks noChangeShapeType="1"/>
          </p:cNvSpPr>
          <p:nvPr/>
        </p:nvSpPr>
        <p:spPr bwMode="auto">
          <a:xfrm>
            <a:off x="1341438" y="1944688"/>
            <a:ext cx="44450" cy="1587"/>
          </a:xfrm>
          <a:prstGeom prst="line">
            <a:avLst/>
          </a:prstGeom>
          <a:noFill/>
          <a:ln w="11113">
            <a:solidFill>
              <a:schemeClr val="tx1"/>
            </a:solidFill>
            <a:round/>
            <a:headEnd/>
            <a:tailEnd/>
          </a:ln>
        </p:spPr>
        <p:txBody>
          <a:bodyPr/>
          <a:lstStyle/>
          <a:p>
            <a:endParaRPr lang="hr-HR"/>
          </a:p>
        </p:txBody>
      </p:sp>
      <p:sp>
        <p:nvSpPr>
          <p:cNvPr id="16408" name="Line 68"/>
          <p:cNvSpPr>
            <a:spLocks noChangeShapeType="1"/>
          </p:cNvSpPr>
          <p:nvPr/>
        </p:nvSpPr>
        <p:spPr bwMode="auto">
          <a:xfrm>
            <a:off x="1385888" y="4929188"/>
            <a:ext cx="4833937" cy="1587"/>
          </a:xfrm>
          <a:prstGeom prst="line">
            <a:avLst/>
          </a:prstGeom>
          <a:noFill/>
          <a:ln w="11176">
            <a:solidFill>
              <a:schemeClr val="tx1"/>
            </a:solidFill>
            <a:round/>
            <a:headEnd/>
            <a:tailEnd/>
          </a:ln>
        </p:spPr>
        <p:txBody>
          <a:bodyPr/>
          <a:lstStyle/>
          <a:p>
            <a:endParaRPr lang="hr-HR"/>
          </a:p>
        </p:txBody>
      </p:sp>
      <p:sp>
        <p:nvSpPr>
          <p:cNvPr id="16409" name="Line 69"/>
          <p:cNvSpPr>
            <a:spLocks noChangeShapeType="1"/>
          </p:cNvSpPr>
          <p:nvPr/>
        </p:nvSpPr>
        <p:spPr bwMode="auto">
          <a:xfrm flipV="1">
            <a:off x="1385888" y="4929188"/>
            <a:ext cx="1587" cy="47625"/>
          </a:xfrm>
          <a:prstGeom prst="line">
            <a:avLst/>
          </a:prstGeom>
          <a:noFill/>
          <a:ln w="11113">
            <a:solidFill>
              <a:schemeClr val="tx1"/>
            </a:solidFill>
            <a:round/>
            <a:headEnd/>
            <a:tailEnd/>
          </a:ln>
        </p:spPr>
        <p:txBody>
          <a:bodyPr/>
          <a:lstStyle/>
          <a:p>
            <a:endParaRPr lang="hr-HR"/>
          </a:p>
        </p:txBody>
      </p:sp>
      <p:sp>
        <p:nvSpPr>
          <p:cNvPr id="16410" name="Line 70"/>
          <p:cNvSpPr>
            <a:spLocks noChangeShapeType="1"/>
          </p:cNvSpPr>
          <p:nvPr/>
        </p:nvSpPr>
        <p:spPr bwMode="auto">
          <a:xfrm flipV="1">
            <a:off x="2994025" y="4929188"/>
            <a:ext cx="1588" cy="47625"/>
          </a:xfrm>
          <a:prstGeom prst="line">
            <a:avLst/>
          </a:prstGeom>
          <a:noFill/>
          <a:ln w="11113">
            <a:solidFill>
              <a:schemeClr val="tx1"/>
            </a:solidFill>
            <a:round/>
            <a:headEnd/>
            <a:tailEnd/>
          </a:ln>
        </p:spPr>
        <p:txBody>
          <a:bodyPr/>
          <a:lstStyle/>
          <a:p>
            <a:endParaRPr lang="hr-HR"/>
          </a:p>
        </p:txBody>
      </p:sp>
      <p:sp>
        <p:nvSpPr>
          <p:cNvPr id="16411" name="Line 71"/>
          <p:cNvSpPr>
            <a:spLocks noChangeShapeType="1"/>
          </p:cNvSpPr>
          <p:nvPr/>
        </p:nvSpPr>
        <p:spPr bwMode="auto">
          <a:xfrm flipV="1">
            <a:off x="4613275" y="4929188"/>
            <a:ext cx="0" cy="47625"/>
          </a:xfrm>
          <a:prstGeom prst="line">
            <a:avLst/>
          </a:prstGeom>
          <a:noFill/>
          <a:ln w="11113">
            <a:solidFill>
              <a:schemeClr val="tx1"/>
            </a:solidFill>
            <a:round/>
            <a:headEnd/>
            <a:tailEnd/>
          </a:ln>
        </p:spPr>
        <p:txBody>
          <a:bodyPr/>
          <a:lstStyle/>
          <a:p>
            <a:endParaRPr lang="hr-HR"/>
          </a:p>
        </p:txBody>
      </p:sp>
      <p:sp>
        <p:nvSpPr>
          <p:cNvPr id="16412" name="Line 72"/>
          <p:cNvSpPr>
            <a:spLocks noChangeShapeType="1"/>
          </p:cNvSpPr>
          <p:nvPr/>
        </p:nvSpPr>
        <p:spPr bwMode="auto">
          <a:xfrm flipV="1">
            <a:off x="6219825" y="4929188"/>
            <a:ext cx="1588" cy="47625"/>
          </a:xfrm>
          <a:prstGeom prst="line">
            <a:avLst/>
          </a:prstGeom>
          <a:noFill/>
          <a:ln w="11113">
            <a:solidFill>
              <a:schemeClr val="tx1"/>
            </a:solidFill>
            <a:round/>
            <a:headEnd/>
            <a:tailEnd/>
          </a:ln>
        </p:spPr>
        <p:txBody>
          <a:bodyPr/>
          <a:lstStyle/>
          <a:p>
            <a:endParaRPr lang="hr-HR"/>
          </a:p>
        </p:txBody>
      </p:sp>
      <p:sp>
        <p:nvSpPr>
          <p:cNvPr id="16413" name="Rectangle 73"/>
          <p:cNvSpPr>
            <a:spLocks noChangeArrowheads="1"/>
          </p:cNvSpPr>
          <p:nvPr/>
        </p:nvSpPr>
        <p:spPr bwMode="auto">
          <a:xfrm>
            <a:off x="1171575" y="4829175"/>
            <a:ext cx="84138" cy="1825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0</a:t>
            </a:r>
          </a:p>
        </p:txBody>
      </p:sp>
      <p:sp>
        <p:nvSpPr>
          <p:cNvPr id="16414" name="Rectangle 74"/>
          <p:cNvSpPr>
            <a:spLocks noChangeArrowheads="1"/>
          </p:cNvSpPr>
          <p:nvPr/>
        </p:nvSpPr>
        <p:spPr bwMode="auto">
          <a:xfrm>
            <a:off x="1030288" y="4532313"/>
            <a:ext cx="211137"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dirty="0">
                <a:solidFill>
                  <a:schemeClr val="tx1"/>
                </a:solidFill>
                <a:cs typeface="Arial" pitchFamily="34" charset="0"/>
              </a:rPr>
              <a:t>0.5</a:t>
            </a:r>
          </a:p>
        </p:txBody>
      </p:sp>
      <p:sp>
        <p:nvSpPr>
          <p:cNvPr id="16415" name="Rectangle 75"/>
          <p:cNvSpPr>
            <a:spLocks noChangeArrowheads="1"/>
          </p:cNvSpPr>
          <p:nvPr/>
        </p:nvSpPr>
        <p:spPr bwMode="auto">
          <a:xfrm>
            <a:off x="1171575" y="4237038"/>
            <a:ext cx="84138"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1</a:t>
            </a:r>
          </a:p>
        </p:txBody>
      </p:sp>
      <p:sp>
        <p:nvSpPr>
          <p:cNvPr id="16416" name="Rectangle 76"/>
          <p:cNvSpPr>
            <a:spLocks noChangeArrowheads="1"/>
          </p:cNvSpPr>
          <p:nvPr/>
        </p:nvSpPr>
        <p:spPr bwMode="auto">
          <a:xfrm>
            <a:off x="1030288" y="3929063"/>
            <a:ext cx="211137"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1.5</a:t>
            </a:r>
          </a:p>
        </p:txBody>
      </p:sp>
      <p:sp>
        <p:nvSpPr>
          <p:cNvPr id="16417" name="Rectangle 77"/>
          <p:cNvSpPr>
            <a:spLocks noChangeArrowheads="1"/>
          </p:cNvSpPr>
          <p:nvPr/>
        </p:nvSpPr>
        <p:spPr bwMode="auto">
          <a:xfrm>
            <a:off x="1128713" y="3656013"/>
            <a:ext cx="84137"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dirty="0">
                <a:solidFill>
                  <a:schemeClr val="tx1"/>
                </a:solidFill>
                <a:cs typeface="Arial" pitchFamily="34" charset="0"/>
              </a:rPr>
              <a:t>2</a:t>
            </a:r>
          </a:p>
        </p:txBody>
      </p:sp>
      <p:sp>
        <p:nvSpPr>
          <p:cNvPr id="16418" name="Rectangle 78"/>
          <p:cNvSpPr>
            <a:spLocks noChangeArrowheads="1"/>
          </p:cNvSpPr>
          <p:nvPr/>
        </p:nvSpPr>
        <p:spPr bwMode="auto">
          <a:xfrm>
            <a:off x="1030288" y="3336925"/>
            <a:ext cx="211137" cy="1825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2.5</a:t>
            </a:r>
          </a:p>
        </p:txBody>
      </p:sp>
      <p:sp>
        <p:nvSpPr>
          <p:cNvPr id="16419" name="Rectangle 79"/>
          <p:cNvSpPr>
            <a:spLocks noChangeArrowheads="1"/>
          </p:cNvSpPr>
          <p:nvPr/>
        </p:nvSpPr>
        <p:spPr bwMode="auto">
          <a:xfrm>
            <a:off x="1171575" y="3040063"/>
            <a:ext cx="84138"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3</a:t>
            </a:r>
          </a:p>
        </p:txBody>
      </p:sp>
      <p:sp>
        <p:nvSpPr>
          <p:cNvPr id="16420" name="Rectangle 80"/>
          <p:cNvSpPr>
            <a:spLocks noChangeArrowheads="1"/>
          </p:cNvSpPr>
          <p:nvPr/>
        </p:nvSpPr>
        <p:spPr bwMode="auto">
          <a:xfrm>
            <a:off x="1030288" y="2744788"/>
            <a:ext cx="211137"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3.5</a:t>
            </a:r>
          </a:p>
        </p:txBody>
      </p:sp>
      <p:sp>
        <p:nvSpPr>
          <p:cNvPr id="16421" name="Rectangle 81"/>
          <p:cNvSpPr>
            <a:spLocks noChangeArrowheads="1"/>
          </p:cNvSpPr>
          <p:nvPr/>
        </p:nvSpPr>
        <p:spPr bwMode="auto">
          <a:xfrm>
            <a:off x="1171575" y="2436813"/>
            <a:ext cx="84138"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4</a:t>
            </a:r>
          </a:p>
        </p:txBody>
      </p:sp>
      <p:sp>
        <p:nvSpPr>
          <p:cNvPr id="16422" name="Rectangle 82"/>
          <p:cNvSpPr>
            <a:spLocks noChangeArrowheads="1"/>
          </p:cNvSpPr>
          <p:nvPr/>
        </p:nvSpPr>
        <p:spPr bwMode="auto">
          <a:xfrm>
            <a:off x="1030288" y="2141538"/>
            <a:ext cx="211137"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4.5</a:t>
            </a:r>
          </a:p>
        </p:txBody>
      </p:sp>
      <p:sp>
        <p:nvSpPr>
          <p:cNvPr id="16423" name="Rectangle 83"/>
          <p:cNvSpPr>
            <a:spLocks noChangeArrowheads="1"/>
          </p:cNvSpPr>
          <p:nvPr/>
        </p:nvSpPr>
        <p:spPr bwMode="auto">
          <a:xfrm>
            <a:off x="1171575" y="1844675"/>
            <a:ext cx="84138" cy="1825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5</a:t>
            </a:r>
          </a:p>
        </p:txBody>
      </p:sp>
      <p:sp>
        <p:nvSpPr>
          <p:cNvPr id="16424" name="Rectangle 84"/>
          <p:cNvSpPr>
            <a:spLocks noChangeArrowheads="1"/>
          </p:cNvSpPr>
          <p:nvPr/>
        </p:nvSpPr>
        <p:spPr bwMode="auto">
          <a:xfrm>
            <a:off x="1663700" y="5078413"/>
            <a:ext cx="1006475" cy="184150"/>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hr-HR" sz="1200">
                <a:solidFill>
                  <a:schemeClr val="tx1"/>
                </a:solidFill>
                <a:cs typeface="Arial" pitchFamily="34" charset="0"/>
              </a:rPr>
              <a:t>Izvan trudnoće</a:t>
            </a:r>
            <a:endParaRPr lang="en-US" sz="1200">
              <a:solidFill>
                <a:schemeClr val="tx1"/>
              </a:solidFill>
              <a:cs typeface="Arial" pitchFamily="34" charset="0"/>
            </a:endParaRPr>
          </a:p>
        </p:txBody>
      </p:sp>
      <p:sp>
        <p:nvSpPr>
          <p:cNvPr id="16425" name="Rectangle 85"/>
          <p:cNvSpPr>
            <a:spLocks noChangeArrowheads="1"/>
          </p:cNvSpPr>
          <p:nvPr/>
        </p:nvSpPr>
        <p:spPr bwMode="auto">
          <a:xfrm>
            <a:off x="3074988" y="5078413"/>
            <a:ext cx="1290637"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hr-HR" sz="1200">
                <a:solidFill>
                  <a:schemeClr val="tx1"/>
                </a:solidFill>
                <a:cs typeface="Arial" pitchFamily="34" charset="0"/>
              </a:rPr>
              <a:t>Normalna trudnoća</a:t>
            </a:r>
            <a:endParaRPr lang="en-US" sz="1200">
              <a:solidFill>
                <a:schemeClr val="tx1"/>
              </a:solidFill>
              <a:cs typeface="Arial" pitchFamily="34" charset="0"/>
            </a:endParaRPr>
          </a:p>
        </p:txBody>
      </p:sp>
      <p:sp>
        <p:nvSpPr>
          <p:cNvPr id="16426" name="Rectangle 86"/>
          <p:cNvSpPr>
            <a:spLocks noChangeArrowheads="1"/>
          </p:cNvSpPr>
          <p:nvPr/>
        </p:nvSpPr>
        <p:spPr bwMode="auto">
          <a:xfrm>
            <a:off x="5076825" y="5078413"/>
            <a:ext cx="547688" cy="182562"/>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hr-HR" sz="1200">
                <a:solidFill>
                  <a:schemeClr val="tx1"/>
                </a:solidFill>
                <a:cs typeface="Arial" pitchFamily="34" charset="0"/>
              </a:rPr>
              <a:t>Pobačaj</a:t>
            </a:r>
            <a:endParaRPr lang="en-US" sz="1200">
              <a:solidFill>
                <a:schemeClr val="tx1"/>
              </a:solidFill>
              <a:cs typeface="Arial" pitchFamily="34" charset="0"/>
            </a:endParaRPr>
          </a:p>
        </p:txBody>
      </p:sp>
      <p:sp>
        <p:nvSpPr>
          <p:cNvPr id="16427" name="Text Box 87"/>
          <p:cNvSpPr txBox="1">
            <a:spLocks noChangeArrowheads="1"/>
          </p:cNvSpPr>
          <p:nvPr/>
        </p:nvSpPr>
        <p:spPr bwMode="auto">
          <a:xfrm rot="-5400000">
            <a:off x="-835524" y="3187006"/>
            <a:ext cx="3025187" cy="307777"/>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fr-BE" sz="1400" b="1" i="1" dirty="0">
                <a:solidFill>
                  <a:schemeClr val="tx1"/>
                </a:solidFill>
                <a:cs typeface="Arial" pitchFamily="34" charset="0"/>
              </a:rPr>
              <a:t>P</a:t>
            </a:r>
            <a:r>
              <a:rPr lang="hr-HR" sz="1400" b="1" i="1" dirty="0">
                <a:solidFill>
                  <a:schemeClr val="tx1"/>
                </a:solidFill>
                <a:cs typeface="Arial" pitchFamily="34" charset="0"/>
              </a:rPr>
              <a:t>rog</a:t>
            </a:r>
            <a:r>
              <a:rPr lang="fr-BE" sz="1400" b="1" i="1" dirty="0">
                <a:solidFill>
                  <a:schemeClr val="tx1"/>
                </a:solidFill>
                <a:cs typeface="Arial" pitchFamily="34" charset="0"/>
              </a:rPr>
              <a:t>-</a:t>
            </a:r>
            <a:r>
              <a:rPr lang="fr-BE" sz="1400" b="1" i="1" dirty="0" err="1">
                <a:solidFill>
                  <a:schemeClr val="tx1"/>
                </a:solidFill>
                <a:cs typeface="Arial" pitchFamily="34" charset="0"/>
              </a:rPr>
              <a:t>receptor</a:t>
            </a:r>
            <a:r>
              <a:rPr lang="fr-BE" sz="1400" b="1" i="1" dirty="0">
                <a:solidFill>
                  <a:schemeClr val="tx1"/>
                </a:solidFill>
                <a:cs typeface="Arial" pitchFamily="34" charset="0"/>
              </a:rPr>
              <a:t> </a:t>
            </a:r>
            <a:r>
              <a:rPr lang="hr-HR" sz="1400" b="1" i="1" dirty="0">
                <a:solidFill>
                  <a:schemeClr val="tx1"/>
                </a:solidFill>
                <a:cs typeface="Arial" pitchFamily="34" charset="0"/>
              </a:rPr>
              <a:t>pozitivne stanice</a:t>
            </a:r>
            <a:r>
              <a:rPr lang="fr-BE" sz="1400" b="1" i="1" dirty="0">
                <a:solidFill>
                  <a:schemeClr val="tx1"/>
                </a:solidFill>
                <a:cs typeface="Arial" pitchFamily="34" charset="0"/>
              </a:rPr>
              <a:t> (%)</a:t>
            </a:r>
            <a:endParaRPr lang="nl-NL" sz="1400" b="1" i="1" dirty="0">
              <a:solidFill>
                <a:schemeClr val="tx1"/>
              </a:solidFill>
              <a:cs typeface="Arial" pitchFamily="34" charset="0"/>
            </a:endParaRPr>
          </a:p>
        </p:txBody>
      </p:sp>
      <p:sp>
        <p:nvSpPr>
          <p:cNvPr id="527407" name="Rectangle 47"/>
          <p:cNvSpPr>
            <a:spLocks noChangeArrowheads="1"/>
          </p:cNvSpPr>
          <p:nvPr/>
        </p:nvSpPr>
        <p:spPr bwMode="auto">
          <a:xfrm>
            <a:off x="539750" y="4445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sz="2800">
                <a:solidFill>
                  <a:srgbClr val="2A8DBA"/>
                </a:solidFill>
                <a:effectLst>
                  <a:outerShdw blurRad="38100" dist="38100" dir="2700000" algn="tl">
                    <a:srgbClr val="C0C0C0"/>
                  </a:outerShdw>
                </a:effectLst>
              </a:rPr>
              <a:t>P-receptori u limfocitima trudnica</a:t>
            </a:r>
            <a:r>
              <a:rPr lang="hr-HR" sz="2800" baseline="30000">
                <a:solidFill>
                  <a:srgbClr val="2A8DBA"/>
                </a:solidFill>
                <a:effectLst>
                  <a:outerShdw blurRad="38100" dist="38100" dir="2700000" algn="tl">
                    <a:srgbClr val="C0C0C0"/>
                  </a:outerShdw>
                </a:effectLst>
              </a:rPr>
              <a:t>1</a:t>
            </a:r>
            <a:endParaRPr lang="en-GB" sz="2800" baseline="30000">
              <a:solidFill>
                <a:srgbClr val="2A8DBA"/>
              </a:solidFill>
              <a:effectLst>
                <a:outerShdw blurRad="38100" dist="38100" dir="2700000" algn="tl">
                  <a:srgbClr val="C0C0C0"/>
                </a:outerShdw>
              </a:effectLst>
            </a:endParaRPr>
          </a:p>
        </p:txBody>
      </p:sp>
      <p:pic>
        <p:nvPicPr>
          <p:cNvPr id="40962" name="Picture 2" descr="http://www.smokvina.hr/common/a6/s/7376/1.2.TURISTI%C4%8CKO-NASELJE-SOLARIS-%C5%A0ibenik.jpg">
            <a:hlinkClick r:id="rId3"/>
          </p:cNvPr>
          <p:cNvPicPr>
            <a:picLocks noChangeAspect="1" noChangeArrowheads="1"/>
          </p:cNvPicPr>
          <p:nvPr/>
        </p:nvPicPr>
        <p:blipFill>
          <a:blip r:embed="rId4" cstate="print"/>
          <a:srcRect/>
          <a:stretch>
            <a:fillRect/>
          </a:stretch>
        </p:blipFill>
        <p:spPr bwMode="auto">
          <a:xfrm>
            <a:off x="6096000" y="76200"/>
            <a:ext cx="29718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half" idx="10"/>
          </p:nvPr>
        </p:nvSpPr>
        <p:spPr>
          <a:noFill/>
        </p:spPr>
        <p:txBody>
          <a:bodyPr/>
          <a:lstStyle/>
          <a:p>
            <a:r>
              <a:rPr lang="sr-Latn-CS" smtClean="0"/>
              <a:t>Šibenik, svibanj 2014.                  </a:t>
            </a:r>
            <a:endParaRPr lang="en-GB" smtClean="0"/>
          </a:p>
        </p:txBody>
      </p:sp>
      <p:sp>
        <p:nvSpPr>
          <p:cNvPr id="17411" name="AutoShape 4"/>
          <p:cNvSpPr>
            <a:spLocks noChangeAspect="1" noChangeArrowheads="1" noTextEdit="1"/>
          </p:cNvSpPr>
          <p:nvPr/>
        </p:nvSpPr>
        <p:spPr bwMode="auto">
          <a:xfrm>
            <a:off x="971550" y="1557338"/>
            <a:ext cx="7083425" cy="3751262"/>
          </a:xfrm>
          <a:prstGeom prst="rect">
            <a:avLst/>
          </a:prstGeom>
          <a:noFill/>
          <a:ln w="9525">
            <a:noFill/>
            <a:miter lim="800000"/>
            <a:headEnd/>
            <a:tailEnd/>
          </a:ln>
        </p:spPr>
        <p:txBody>
          <a:bodyPr/>
          <a:lstStyle/>
          <a:p>
            <a:endParaRPr lang="hr-HR"/>
          </a:p>
        </p:txBody>
      </p:sp>
      <p:grpSp>
        <p:nvGrpSpPr>
          <p:cNvPr id="2" name="Group 5"/>
          <p:cNvGrpSpPr>
            <a:grpSpLocks/>
          </p:cNvGrpSpPr>
          <p:nvPr/>
        </p:nvGrpSpPr>
        <p:grpSpPr bwMode="auto">
          <a:xfrm>
            <a:off x="574676" y="1860550"/>
            <a:ext cx="7854950" cy="3557588"/>
            <a:chOff x="362" y="1172"/>
            <a:chExt cx="4948" cy="2241"/>
          </a:xfrm>
        </p:grpSpPr>
        <p:sp>
          <p:nvSpPr>
            <p:cNvPr id="17416" name="Text Box 6"/>
            <p:cNvSpPr txBox="1">
              <a:spLocks noChangeArrowheads="1"/>
            </p:cNvSpPr>
            <p:nvPr/>
          </p:nvSpPr>
          <p:spPr bwMode="auto">
            <a:xfrm rot="16200000">
              <a:off x="-454" y="2131"/>
              <a:ext cx="1865" cy="233"/>
            </a:xfrm>
            <a:prstGeom prst="rect">
              <a:avLst/>
            </a:prstGeom>
            <a:noFill/>
            <a:ln w="9525">
              <a:noFill/>
              <a:miter lim="800000"/>
              <a:headEnd/>
              <a:tailEnd/>
            </a:ln>
          </p:spPr>
          <p:txBody>
            <a:bodyPr wrap="none">
              <a:spAutoFit/>
            </a:bodyPr>
            <a:lstStyle/>
            <a:p>
              <a:pPr eaLnBrk="0" hangingPunct="0">
                <a:lnSpc>
                  <a:spcPct val="100000"/>
                </a:lnSpc>
                <a:buClrTx/>
                <a:buSzTx/>
                <a:buFontTx/>
                <a:buNone/>
              </a:pPr>
              <a:r>
                <a:rPr lang="fr-BE" b="1" dirty="0">
                  <a:solidFill>
                    <a:schemeClr val="tx1"/>
                  </a:solidFill>
                  <a:cs typeface="Arial" pitchFamily="34" charset="0"/>
                </a:rPr>
                <a:t>PIBF </a:t>
              </a:r>
              <a:r>
                <a:rPr lang="hr-HR" b="1" dirty="0">
                  <a:solidFill>
                    <a:schemeClr val="tx1"/>
                  </a:solidFill>
                  <a:cs typeface="Arial" pitchFamily="34" charset="0"/>
                </a:rPr>
                <a:t>pozitivne stanice </a:t>
              </a:r>
              <a:r>
                <a:rPr lang="fr-BE" b="1" dirty="0">
                  <a:solidFill>
                    <a:schemeClr val="tx1"/>
                  </a:solidFill>
                  <a:cs typeface="Arial" pitchFamily="34" charset="0"/>
                </a:rPr>
                <a:t>(%)</a:t>
              </a:r>
              <a:endParaRPr lang="nl-NL" b="1" dirty="0">
                <a:solidFill>
                  <a:schemeClr val="tx1"/>
                </a:solidFill>
                <a:cs typeface="Arial" pitchFamily="34" charset="0"/>
              </a:endParaRPr>
            </a:p>
          </p:txBody>
        </p:sp>
        <p:sp>
          <p:nvSpPr>
            <p:cNvPr id="17417" name="Text Box 7"/>
            <p:cNvSpPr txBox="1">
              <a:spLocks noChangeArrowheads="1"/>
            </p:cNvSpPr>
            <p:nvPr/>
          </p:nvSpPr>
          <p:spPr bwMode="auto">
            <a:xfrm>
              <a:off x="3152" y="2614"/>
              <a:ext cx="373" cy="192"/>
            </a:xfrm>
            <a:prstGeom prst="rect">
              <a:avLst/>
            </a:prstGeom>
            <a:noFill/>
            <a:ln w="9525">
              <a:noFill/>
              <a:miter lim="800000"/>
              <a:headEnd/>
              <a:tailEnd/>
            </a:ln>
          </p:spPr>
          <p:txBody>
            <a:bodyPr>
              <a:spAutoFit/>
            </a:bodyPr>
            <a:lstStyle/>
            <a:p>
              <a:pPr eaLnBrk="0" hangingPunct="0">
                <a:lnSpc>
                  <a:spcPct val="100000"/>
                </a:lnSpc>
                <a:buClrTx/>
                <a:buSzTx/>
                <a:buFontTx/>
                <a:buNone/>
              </a:pPr>
              <a:r>
                <a:rPr lang="en-US" sz="1400" b="1">
                  <a:solidFill>
                    <a:schemeClr val="tx1"/>
                  </a:solidFill>
                  <a:cs typeface="Arial" pitchFamily="34" charset="0"/>
                </a:rPr>
                <a:t>  *</a:t>
              </a:r>
            </a:p>
          </p:txBody>
        </p:sp>
        <p:sp>
          <p:nvSpPr>
            <p:cNvPr id="17418" name="Text Box 8"/>
            <p:cNvSpPr txBox="1">
              <a:spLocks noChangeArrowheads="1"/>
            </p:cNvSpPr>
            <p:nvPr/>
          </p:nvSpPr>
          <p:spPr bwMode="auto">
            <a:xfrm>
              <a:off x="4494" y="2328"/>
              <a:ext cx="816" cy="213"/>
            </a:xfrm>
            <a:prstGeom prst="rect">
              <a:avLst/>
            </a:prstGeom>
            <a:noFill/>
            <a:ln w="9525">
              <a:noFill/>
              <a:miter lim="800000"/>
              <a:headEnd/>
              <a:tailEnd/>
            </a:ln>
          </p:spPr>
          <p:txBody>
            <a:bodyPr>
              <a:spAutoFit/>
            </a:bodyPr>
            <a:lstStyle/>
            <a:p>
              <a:pPr eaLnBrk="0" hangingPunct="0">
                <a:lnSpc>
                  <a:spcPct val="100000"/>
                </a:lnSpc>
                <a:spcBef>
                  <a:spcPct val="50000"/>
                </a:spcBef>
                <a:buClrTx/>
                <a:buSzTx/>
                <a:buFontTx/>
                <a:buNone/>
              </a:pPr>
              <a:r>
                <a:rPr lang="en-US" sz="1600" b="1" dirty="0">
                  <a:solidFill>
                    <a:srgbClr val="C00000"/>
                  </a:solidFill>
                  <a:cs typeface="Arial" pitchFamily="34" charset="0"/>
                </a:rPr>
                <a:t>* </a:t>
              </a:r>
              <a:r>
                <a:rPr lang="en-US" sz="1600" b="1" i="1" dirty="0">
                  <a:solidFill>
                    <a:srgbClr val="C00000"/>
                  </a:solidFill>
                  <a:cs typeface="Arial" pitchFamily="34" charset="0"/>
                </a:rPr>
                <a:t>p </a:t>
              </a:r>
              <a:r>
                <a:rPr lang="en-US" sz="1600" b="1" dirty="0">
                  <a:solidFill>
                    <a:srgbClr val="C00000"/>
                  </a:solidFill>
                  <a:cs typeface="Arial" pitchFamily="34" charset="0"/>
                </a:rPr>
                <a:t>&lt;</a:t>
              </a:r>
              <a:r>
                <a:rPr lang="hr-HR" sz="1600" b="1" dirty="0">
                  <a:solidFill>
                    <a:srgbClr val="C00000"/>
                  </a:solidFill>
                  <a:cs typeface="Arial" pitchFamily="34" charset="0"/>
                </a:rPr>
                <a:t> </a:t>
              </a:r>
              <a:r>
                <a:rPr lang="en-US" sz="1600" b="1" dirty="0">
                  <a:solidFill>
                    <a:srgbClr val="C00000"/>
                  </a:solidFill>
                  <a:cs typeface="Arial" pitchFamily="34" charset="0"/>
                </a:rPr>
                <a:t>0,01</a:t>
              </a:r>
            </a:p>
          </p:txBody>
        </p:sp>
        <p:sp>
          <p:nvSpPr>
            <p:cNvPr id="17419" name="Line 9"/>
            <p:cNvSpPr>
              <a:spLocks noChangeShapeType="1"/>
            </p:cNvSpPr>
            <p:nvPr/>
          </p:nvSpPr>
          <p:spPr bwMode="auto">
            <a:xfrm>
              <a:off x="956" y="2868"/>
              <a:ext cx="3232" cy="0"/>
            </a:xfrm>
            <a:prstGeom prst="line">
              <a:avLst/>
            </a:prstGeom>
            <a:noFill/>
            <a:ln w="7938">
              <a:solidFill>
                <a:srgbClr val="000000"/>
              </a:solidFill>
              <a:round/>
              <a:headEnd/>
              <a:tailEnd/>
            </a:ln>
          </p:spPr>
          <p:txBody>
            <a:bodyPr/>
            <a:lstStyle/>
            <a:p>
              <a:endParaRPr lang="hr-HR"/>
            </a:p>
          </p:txBody>
        </p:sp>
        <p:sp>
          <p:nvSpPr>
            <p:cNvPr id="17420" name="Line 10"/>
            <p:cNvSpPr>
              <a:spLocks noChangeShapeType="1"/>
            </p:cNvSpPr>
            <p:nvPr/>
          </p:nvSpPr>
          <p:spPr bwMode="auto">
            <a:xfrm>
              <a:off x="956" y="2666"/>
              <a:ext cx="3232" cy="0"/>
            </a:xfrm>
            <a:prstGeom prst="line">
              <a:avLst/>
            </a:prstGeom>
            <a:noFill/>
            <a:ln w="7938">
              <a:solidFill>
                <a:srgbClr val="000000"/>
              </a:solidFill>
              <a:round/>
              <a:headEnd/>
              <a:tailEnd/>
            </a:ln>
          </p:spPr>
          <p:txBody>
            <a:bodyPr/>
            <a:lstStyle/>
            <a:p>
              <a:endParaRPr lang="hr-HR"/>
            </a:p>
          </p:txBody>
        </p:sp>
        <p:sp>
          <p:nvSpPr>
            <p:cNvPr id="17421" name="Line 11"/>
            <p:cNvSpPr>
              <a:spLocks noChangeShapeType="1"/>
            </p:cNvSpPr>
            <p:nvPr/>
          </p:nvSpPr>
          <p:spPr bwMode="auto">
            <a:xfrm>
              <a:off x="956" y="2463"/>
              <a:ext cx="3232" cy="0"/>
            </a:xfrm>
            <a:prstGeom prst="line">
              <a:avLst/>
            </a:prstGeom>
            <a:noFill/>
            <a:ln w="7938">
              <a:solidFill>
                <a:srgbClr val="000000"/>
              </a:solidFill>
              <a:round/>
              <a:headEnd/>
              <a:tailEnd/>
            </a:ln>
          </p:spPr>
          <p:txBody>
            <a:bodyPr/>
            <a:lstStyle/>
            <a:p>
              <a:endParaRPr lang="hr-HR"/>
            </a:p>
          </p:txBody>
        </p:sp>
        <p:sp>
          <p:nvSpPr>
            <p:cNvPr id="17422" name="Line 12"/>
            <p:cNvSpPr>
              <a:spLocks noChangeShapeType="1"/>
            </p:cNvSpPr>
            <p:nvPr/>
          </p:nvSpPr>
          <p:spPr bwMode="auto">
            <a:xfrm>
              <a:off x="956" y="2261"/>
              <a:ext cx="3232" cy="0"/>
            </a:xfrm>
            <a:prstGeom prst="line">
              <a:avLst/>
            </a:prstGeom>
            <a:noFill/>
            <a:ln w="7938">
              <a:solidFill>
                <a:srgbClr val="000000"/>
              </a:solidFill>
              <a:round/>
              <a:headEnd/>
              <a:tailEnd/>
            </a:ln>
          </p:spPr>
          <p:txBody>
            <a:bodyPr/>
            <a:lstStyle/>
            <a:p>
              <a:endParaRPr lang="hr-HR"/>
            </a:p>
          </p:txBody>
        </p:sp>
        <p:sp>
          <p:nvSpPr>
            <p:cNvPr id="17423" name="Line 13"/>
            <p:cNvSpPr>
              <a:spLocks noChangeShapeType="1"/>
            </p:cNvSpPr>
            <p:nvPr/>
          </p:nvSpPr>
          <p:spPr bwMode="auto">
            <a:xfrm>
              <a:off x="956" y="2053"/>
              <a:ext cx="3232" cy="0"/>
            </a:xfrm>
            <a:prstGeom prst="line">
              <a:avLst/>
            </a:prstGeom>
            <a:noFill/>
            <a:ln w="7938">
              <a:solidFill>
                <a:srgbClr val="000000"/>
              </a:solidFill>
              <a:round/>
              <a:headEnd/>
              <a:tailEnd/>
            </a:ln>
          </p:spPr>
          <p:txBody>
            <a:bodyPr/>
            <a:lstStyle/>
            <a:p>
              <a:endParaRPr lang="hr-HR"/>
            </a:p>
          </p:txBody>
        </p:sp>
        <p:sp>
          <p:nvSpPr>
            <p:cNvPr id="17424" name="Line 14"/>
            <p:cNvSpPr>
              <a:spLocks noChangeShapeType="1"/>
            </p:cNvSpPr>
            <p:nvPr/>
          </p:nvSpPr>
          <p:spPr bwMode="auto">
            <a:xfrm>
              <a:off x="956" y="1851"/>
              <a:ext cx="3232" cy="0"/>
            </a:xfrm>
            <a:prstGeom prst="line">
              <a:avLst/>
            </a:prstGeom>
            <a:noFill/>
            <a:ln w="7938">
              <a:solidFill>
                <a:srgbClr val="000000"/>
              </a:solidFill>
              <a:round/>
              <a:headEnd/>
              <a:tailEnd/>
            </a:ln>
          </p:spPr>
          <p:txBody>
            <a:bodyPr/>
            <a:lstStyle/>
            <a:p>
              <a:endParaRPr lang="hr-HR"/>
            </a:p>
          </p:txBody>
        </p:sp>
        <p:sp>
          <p:nvSpPr>
            <p:cNvPr id="17425" name="Line 15"/>
            <p:cNvSpPr>
              <a:spLocks noChangeShapeType="1"/>
            </p:cNvSpPr>
            <p:nvPr/>
          </p:nvSpPr>
          <p:spPr bwMode="auto">
            <a:xfrm>
              <a:off x="956" y="1648"/>
              <a:ext cx="3232" cy="0"/>
            </a:xfrm>
            <a:prstGeom prst="line">
              <a:avLst/>
            </a:prstGeom>
            <a:noFill/>
            <a:ln w="7938">
              <a:solidFill>
                <a:srgbClr val="000000"/>
              </a:solidFill>
              <a:round/>
              <a:headEnd/>
              <a:tailEnd/>
            </a:ln>
          </p:spPr>
          <p:txBody>
            <a:bodyPr/>
            <a:lstStyle/>
            <a:p>
              <a:endParaRPr lang="hr-HR"/>
            </a:p>
          </p:txBody>
        </p:sp>
        <p:sp>
          <p:nvSpPr>
            <p:cNvPr id="17426" name="Line 16"/>
            <p:cNvSpPr>
              <a:spLocks noChangeShapeType="1"/>
            </p:cNvSpPr>
            <p:nvPr/>
          </p:nvSpPr>
          <p:spPr bwMode="auto">
            <a:xfrm>
              <a:off x="956" y="1446"/>
              <a:ext cx="3232" cy="0"/>
            </a:xfrm>
            <a:prstGeom prst="line">
              <a:avLst/>
            </a:prstGeom>
            <a:noFill/>
            <a:ln w="7938">
              <a:solidFill>
                <a:srgbClr val="000000"/>
              </a:solidFill>
              <a:round/>
              <a:headEnd/>
              <a:tailEnd/>
            </a:ln>
          </p:spPr>
          <p:txBody>
            <a:bodyPr/>
            <a:lstStyle/>
            <a:p>
              <a:endParaRPr lang="hr-HR"/>
            </a:p>
          </p:txBody>
        </p:sp>
        <p:sp>
          <p:nvSpPr>
            <p:cNvPr id="17427" name="Line 17"/>
            <p:cNvSpPr>
              <a:spLocks noChangeShapeType="1"/>
            </p:cNvSpPr>
            <p:nvPr/>
          </p:nvSpPr>
          <p:spPr bwMode="auto">
            <a:xfrm>
              <a:off x="956" y="1244"/>
              <a:ext cx="3232" cy="0"/>
            </a:xfrm>
            <a:prstGeom prst="line">
              <a:avLst/>
            </a:prstGeom>
            <a:noFill/>
            <a:ln w="7938">
              <a:solidFill>
                <a:srgbClr val="000000"/>
              </a:solidFill>
              <a:round/>
              <a:headEnd/>
              <a:tailEnd/>
            </a:ln>
          </p:spPr>
          <p:txBody>
            <a:bodyPr/>
            <a:lstStyle/>
            <a:p>
              <a:endParaRPr lang="hr-HR"/>
            </a:p>
          </p:txBody>
        </p:sp>
        <p:sp>
          <p:nvSpPr>
            <p:cNvPr id="17428" name="Rectangle 18"/>
            <p:cNvSpPr>
              <a:spLocks noChangeArrowheads="1"/>
            </p:cNvSpPr>
            <p:nvPr/>
          </p:nvSpPr>
          <p:spPr bwMode="auto">
            <a:xfrm>
              <a:off x="1257" y="1648"/>
              <a:ext cx="1012" cy="1422"/>
            </a:xfrm>
            <a:prstGeom prst="rect">
              <a:avLst/>
            </a:prstGeom>
            <a:solidFill>
              <a:srgbClr val="92D050"/>
            </a:solidFill>
            <a:ln w="9525">
              <a:noFill/>
              <a:miter lim="800000"/>
              <a:headEnd/>
              <a:tailEnd/>
            </a:ln>
          </p:spPr>
          <p:txBody>
            <a:bodyPr/>
            <a:lstStyle/>
            <a:p>
              <a:endParaRPr lang="hr-HR"/>
            </a:p>
          </p:txBody>
        </p:sp>
        <p:sp>
          <p:nvSpPr>
            <p:cNvPr id="17429" name="Rectangle 19"/>
            <p:cNvSpPr>
              <a:spLocks noChangeArrowheads="1"/>
            </p:cNvSpPr>
            <p:nvPr/>
          </p:nvSpPr>
          <p:spPr bwMode="auto">
            <a:xfrm>
              <a:off x="2876" y="2261"/>
              <a:ext cx="1006" cy="809"/>
            </a:xfrm>
            <a:prstGeom prst="rect">
              <a:avLst/>
            </a:prstGeom>
            <a:solidFill>
              <a:srgbClr val="FF0000"/>
            </a:solidFill>
            <a:ln w="9525">
              <a:noFill/>
              <a:miter lim="800000"/>
              <a:headEnd/>
              <a:tailEnd/>
            </a:ln>
          </p:spPr>
          <p:txBody>
            <a:bodyPr/>
            <a:lstStyle/>
            <a:p>
              <a:endParaRPr lang="hr-HR"/>
            </a:p>
          </p:txBody>
        </p:sp>
        <p:sp>
          <p:nvSpPr>
            <p:cNvPr id="17430" name="Line 20"/>
            <p:cNvSpPr>
              <a:spLocks noChangeShapeType="1"/>
            </p:cNvSpPr>
            <p:nvPr/>
          </p:nvSpPr>
          <p:spPr bwMode="auto">
            <a:xfrm flipV="1">
              <a:off x="1760" y="1380"/>
              <a:ext cx="0" cy="268"/>
            </a:xfrm>
            <a:prstGeom prst="line">
              <a:avLst/>
            </a:prstGeom>
            <a:noFill/>
            <a:ln w="7938">
              <a:solidFill>
                <a:srgbClr val="000000"/>
              </a:solidFill>
              <a:round/>
              <a:headEnd/>
              <a:tailEnd/>
            </a:ln>
          </p:spPr>
          <p:txBody>
            <a:bodyPr/>
            <a:lstStyle/>
            <a:p>
              <a:endParaRPr lang="hr-HR"/>
            </a:p>
          </p:txBody>
        </p:sp>
        <p:sp>
          <p:nvSpPr>
            <p:cNvPr id="17431" name="Line 21"/>
            <p:cNvSpPr>
              <a:spLocks noChangeShapeType="1"/>
            </p:cNvSpPr>
            <p:nvPr/>
          </p:nvSpPr>
          <p:spPr bwMode="auto">
            <a:xfrm>
              <a:off x="1744" y="1380"/>
              <a:ext cx="38" cy="0"/>
            </a:xfrm>
            <a:prstGeom prst="line">
              <a:avLst/>
            </a:prstGeom>
            <a:noFill/>
            <a:ln w="7938">
              <a:solidFill>
                <a:srgbClr val="000000"/>
              </a:solidFill>
              <a:round/>
              <a:headEnd/>
              <a:tailEnd/>
            </a:ln>
          </p:spPr>
          <p:txBody>
            <a:bodyPr/>
            <a:lstStyle/>
            <a:p>
              <a:endParaRPr lang="hr-HR"/>
            </a:p>
          </p:txBody>
        </p:sp>
        <p:sp>
          <p:nvSpPr>
            <p:cNvPr id="17432" name="Line 22"/>
            <p:cNvSpPr>
              <a:spLocks noChangeShapeType="1"/>
            </p:cNvSpPr>
            <p:nvPr/>
          </p:nvSpPr>
          <p:spPr bwMode="auto">
            <a:xfrm flipV="1">
              <a:off x="3379" y="2108"/>
              <a:ext cx="0" cy="153"/>
            </a:xfrm>
            <a:prstGeom prst="line">
              <a:avLst/>
            </a:prstGeom>
            <a:noFill/>
            <a:ln w="7938">
              <a:solidFill>
                <a:srgbClr val="000000"/>
              </a:solidFill>
              <a:round/>
              <a:headEnd/>
              <a:tailEnd/>
            </a:ln>
          </p:spPr>
          <p:txBody>
            <a:bodyPr/>
            <a:lstStyle/>
            <a:p>
              <a:endParaRPr lang="hr-HR"/>
            </a:p>
          </p:txBody>
        </p:sp>
        <p:sp>
          <p:nvSpPr>
            <p:cNvPr id="17433" name="Line 23"/>
            <p:cNvSpPr>
              <a:spLocks noChangeShapeType="1"/>
            </p:cNvSpPr>
            <p:nvPr/>
          </p:nvSpPr>
          <p:spPr bwMode="auto">
            <a:xfrm>
              <a:off x="3362" y="2108"/>
              <a:ext cx="39" cy="0"/>
            </a:xfrm>
            <a:prstGeom prst="line">
              <a:avLst/>
            </a:prstGeom>
            <a:noFill/>
            <a:ln w="7938">
              <a:solidFill>
                <a:srgbClr val="000000"/>
              </a:solidFill>
              <a:round/>
              <a:headEnd/>
              <a:tailEnd/>
            </a:ln>
          </p:spPr>
          <p:txBody>
            <a:bodyPr/>
            <a:lstStyle/>
            <a:p>
              <a:endParaRPr lang="hr-HR"/>
            </a:p>
          </p:txBody>
        </p:sp>
        <p:sp>
          <p:nvSpPr>
            <p:cNvPr id="17434" name="Line 24"/>
            <p:cNvSpPr>
              <a:spLocks noChangeShapeType="1"/>
            </p:cNvSpPr>
            <p:nvPr/>
          </p:nvSpPr>
          <p:spPr bwMode="auto">
            <a:xfrm>
              <a:off x="956" y="1244"/>
              <a:ext cx="0" cy="1826"/>
            </a:xfrm>
            <a:prstGeom prst="line">
              <a:avLst/>
            </a:prstGeom>
            <a:noFill/>
            <a:ln w="7938">
              <a:solidFill>
                <a:srgbClr val="000000"/>
              </a:solidFill>
              <a:round/>
              <a:headEnd/>
              <a:tailEnd/>
            </a:ln>
          </p:spPr>
          <p:txBody>
            <a:bodyPr/>
            <a:lstStyle/>
            <a:p>
              <a:endParaRPr lang="hr-HR"/>
            </a:p>
          </p:txBody>
        </p:sp>
        <p:sp>
          <p:nvSpPr>
            <p:cNvPr id="17435" name="Line 25"/>
            <p:cNvSpPr>
              <a:spLocks noChangeShapeType="1"/>
            </p:cNvSpPr>
            <p:nvPr/>
          </p:nvSpPr>
          <p:spPr bwMode="auto">
            <a:xfrm>
              <a:off x="918" y="3070"/>
              <a:ext cx="38" cy="0"/>
            </a:xfrm>
            <a:prstGeom prst="line">
              <a:avLst/>
            </a:prstGeom>
            <a:noFill/>
            <a:ln w="7938">
              <a:solidFill>
                <a:srgbClr val="000000"/>
              </a:solidFill>
              <a:round/>
              <a:headEnd/>
              <a:tailEnd/>
            </a:ln>
          </p:spPr>
          <p:txBody>
            <a:bodyPr/>
            <a:lstStyle/>
            <a:p>
              <a:endParaRPr lang="hr-HR"/>
            </a:p>
          </p:txBody>
        </p:sp>
        <p:sp>
          <p:nvSpPr>
            <p:cNvPr id="17436" name="Line 26"/>
            <p:cNvSpPr>
              <a:spLocks noChangeShapeType="1"/>
            </p:cNvSpPr>
            <p:nvPr/>
          </p:nvSpPr>
          <p:spPr bwMode="auto">
            <a:xfrm>
              <a:off x="918" y="2868"/>
              <a:ext cx="38" cy="0"/>
            </a:xfrm>
            <a:prstGeom prst="line">
              <a:avLst/>
            </a:prstGeom>
            <a:noFill/>
            <a:ln w="7938">
              <a:solidFill>
                <a:srgbClr val="000000"/>
              </a:solidFill>
              <a:round/>
              <a:headEnd/>
              <a:tailEnd/>
            </a:ln>
          </p:spPr>
          <p:txBody>
            <a:bodyPr/>
            <a:lstStyle/>
            <a:p>
              <a:endParaRPr lang="hr-HR"/>
            </a:p>
          </p:txBody>
        </p:sp>
        <p:sp>
          <p:nvSpPr>
            <p:cNvPr id="17437" name="Line 27"/>
            <p:cNvSpPr>
              <a:spLocks noChangeShapeType="1"/>
            </p:cNvSpPr>
            <p:nvPr/>
          </p:nvSpPr>
          <p:spPr bwMode="auto">
            <a:xfrm>
              <a:off x="918" y="2666"/>
              <a:ext cx="38" cy="0"/>
            </a:xfrm>
            <a:prstGeom prst="line">
              <a:avLst/>
            </a:prstGeom>
            <a:noFill/>
            <a:ln w="7938">
              <a:solidFill>
                <a:srgbClr val="000000"/>
              </a:solidFill>
              <a:round/>
              <a:headEnd/>
              <a:tailEnd/>
            </a:ln>
          </p:spPr>
          <p:txBody>
            <a:bodyPr/>
            <a:lstStyle/>
            <a:p>
              <a:endParaRPr lang="hr-HR"/>
            </a:p>
          </p:txBody>
        </p:sp>
        <p:sp>
          <p:nvSpPr>
            <p:cNvPr id="17438" name="Line 28"/>
            <p:cNvSpPr>
              <a:spLocks noChangeShapeType="1"/>
            </p:cNvSpPr>
            <p:nvPr/>
          </p:nvSpPr>
          <p:spPr bwMode="auto">
            <a:xfrm>
              <a:off x="918" y="2463"/>
              <a:ext cx="38" cy="0"/>
            </a:xfrm>
            <a:prstGeom prst="line">
              <a:avLst/>
            </a:prstGeom>
            <a:noFill/>
            <a:ln w="7938">
              <a:solidFill>
                <a:srgbClr val="000000"/>
              </a:solidFill>
              <a:round/>
              <a:headEnd/>
              <a:tailEnd/>
            </a:ln>
          </p:spPr>
          <p:txBody>
            <a:bodyPr/>
            <a:lstStyle/>
            <a:p>
              <a:endParaRPr lang="hr-HR"/>
            </a:p>
          </p:txBody>
        </p:sp>
        <p:sp>
          <p:nvSpPr>
            <p:cNvPr id="17439" name="Line 29"/>
            <p:cNvSpPr>
              <a:spLocks noChangeShapeType="1"/>
            </p:cNvSpPr>
            <p:nvPr/>
          </p:nvSpPr>
          <p:spPr bwMode="auto">
            <a:xfrm>
              <a:off x="918" y="2261"/>
              <a:ext cx="38" cy="0"/>
            </a:xfrm>
            <a:prstGeom prst="line">
              <a:avLst/>
            </a:prstGeom>
            <a:noFill/>
            <a:ln w="7938">
              <a:solidFill>
                <a:srgbClr val="000000"/>
              </a:solidFill>
              <a:round/>
              <a:headEnd/>
              <a:tailEnd/>
            </a:ln>
          </p:spPr>
          <p:txBody>
            <a:bodyPr/>
            <a:lstStyle/>
            <a:p>
              <a:endParaRPr lang="hr-HR"/>
            </a:p>
          </p:txBody>
        </p:sp>
        <p:sp>
          <p:nvSpPr>
            <p:cNvPr id="17440" name="Line 30"/>
            <p:cNvSpPr>
              <a:spLocks noChangeShapeType="1"/>
            </p:cNvSpPr>
            <p:nvPr/>
          </p:nvSpPr>
          <p:spPr bwMode="auto">
            <a:xfrm>
              <a:off x="918" y="2053"/>
              <a:ext cx="38" cy="0"/>
            </a:xfrm>
            <a:prstGeom prst="line">
              <a:avLst/>
            </a:prstGeom>
            <a:noFill/>
            <a:ln w="7938">
              <a:solidFill>
                <a:srgbClr val="000000"/>
              </a:solidFill>
              <a:round/>
              <a:headEnd/>
              <a:tailEnd/>
            </a:ln>
          </p:spPr>
          <p:txBody>
            <a:bodyPr/>
            <a:lstStyle/>
            <a:p>
              <a:endParaRPr lang="hr-HR"/>
            </a:p>
          </p:txBody>
        </p:sp>
        <p:sp>
          <p:nvSpPr>
            <p:cNvPr id="17441" name="Line 31"/>
            <p:cNvSpPr>
              <a:spLocks noChangeShapeType="1"/>
            </p:cNvSpPr>
            <p:nvPr/>
          </p:nvSpPr>
          <p:spPr bwMode="auto">
            <a:xfrm>
              <a:off x="918" y="1851"/>
              <a:ext cx="38" cy="0"/>
            </a:xfrm>
            <a:prstGeom prst="line">
              <a:avLst/>
            </a:prstGeom>
            <a:noFill/>
            <a:ln w="7938">
              <a:solidFill>
                <a:srgbClr val="000000"/>
              </a:solidFill>
              <a:round/>
              <a:headEnd/>
              <a:tailEnd/>
            </a:ln>
          </p:spPr>
          <p:txBody>
            <a:bodyPr/>
            <a:lstStyle/>
            <a:p>
              <a:endParaRPr lang="hr-HR"/>
            </a:p>
          </p:txBody>
        </p:sp>
        <p:sp>
          <p:nvSpPr>
            <p:cNvPr id="17442" name="Line 32"/>
            <p:cNvSpPr>
              <a:spLocks noChangeShapeType="1"/>
            </p:cNvSpPr>
            <p:nvPr/>
          </p:nvSpPr>
          <p:spPr bwMode="auto">
            <a:xfrm>
              <a:off x="918" y="1648"/>
              <a:ext cx="38" cy="0"/>
            </a:xfrm>
            <a:prstGeom prst="line">
              <a:avLst/>
            </a:prstGeom>
            <a:noFill/>
            <a:ln w="7938">
              <a:solidFill>
                <a:srgbClr val="000000"/>
              </a:solidFill>
              <a:round/>
              <a:headEnd/>
              <a:tailEnd/>
            </a:ln>
          </p:spPr>
          <p:txBody>
            <a:bodyPr/>
            <a:lstStyle/>
            <a:p>
              <a:endParaRPr lang="hr-HR"/>
            </a:p>
          </p:txBody>
        </p:sp>
        <p:sp>
          <p:nvSpPr>
            <p:cNvPr id="17443" name="Line 33"/>
            <p:cNvSpPr>
              <a:spLocks noChangeShapeType="1"/>
            </p:cNvSpPr>
            <p:nvPr/>
          </p:nvSpPr>
          <p:spPr bwMode="auto">
            <a:xfrm>
              <a:off x="918" y="1446"/>
              <a:ext cx="38" cy="0"/>
            </a:xfrm>
            <a:prstGeom prst="line">
              <a:avLst/>
            </a:prstGeom>
            <a:noFill/>
            <a:ln w="7938">
              <a:solidFill>
                <a:srgbClr val="000000"/>
              </a:solidFill>
              <a:round/>
              <a:headEnd/>
              <a:tailEnd/>
            </a:ln>
          </p:spPr>
          <p:txBody>
            <a:bodyPr/>
            <a:lstStyle/>
            <a:p>
              <a:endParaRPr lang="hr-HR"/>
            </a:p>
          </p:txBody>
        </p:sp>
        <p:sp>
          <p:nvSpPr>
            <p:cNvPr id="17444" name="Line 34"/>
            <p:cNvSpPr>
              <a:spLocks noChangeShapeType="1"/>
            </p:cNvSpPr>
            <p:nvPr/>
          </p:nvSpPr>
          <p:spPr bwMode="auto">
            <a:xfrm>
              <a:off x="918" y="1244"/>
              <a:ext cx="38" cy="0"/>
            </a:xfrm>
            <a:prstGeom prst="line">
              <a:avLst/>
            </a:prstGeom>
            <a:noFill/>
            <a:ln w="7938">
              <a:solidFill>
                <a:srgbClr val="000000"/>
              </a:solidFill>
              <a:round/>
              <a:headEnd/>
              <a:tailEnd/>
            </a:ln>
          </p:spPr>
          <p:txBody>
            <a:bodyPr/>
            <a:lstStyle/>
            <a:p>
              <a:endParaRPr lang="hr-HR"/>
            </a:p>
          </p:txBody>
        </p:sp>
        <p:sp>
          <p:nvSpPr>
            <p:cNvPr id="17445" name="Line 35"/>
            <p:cNvSpPr>
              <a:spLocks noChangeShapeType="1"/>
            </p:cNvSpPr>
            <p:nvPr/>
          </p:nvSpPr>
          <p:spPr bwMode="auto">
            <a:xfrm>
              <a:off x="956" y="3070"/>
              <a:ext cx="3232" cy="0"/>
            </a:xfrm>
            <a:prstGeom prst="line">
              <a:avLst/>
            </a:prstGeom>
            <a:noFill/>
            <a:ln w="7938">
              <a:solidFill>
                <a:srgbClr val="000000"/>
              </a:solidFill>
              <a:round/>
              <a:headEnd/>
              <a:tailEnd/>
            </a:ln>
          </p:spPr>
          <p:txBody>
            <a:bodyPr/>
            <a:lstStyle/>
            <a:p>
              <a:endParaRPr lang="hr-HR"/>
            </a:p>
          </p:txBody>
        </p:sp>
        <p:sp>
          <p:nvSpPr>
            <p:cNvPr id="17446" name="Line 36"/>
            <p:cNvSpPr>
              <a:spLocks noChangeShapeType="1"/>
            </p:cNvSpPr>
            <p:nvPr/>
          </p:nvSpPr>
          <p:spPr bwMode="auto">
            <a:xfrm flipV="1">
              <a:off x="956" y="3070"/>
              <a:ext cx="0" cy="39"/>
            </a:xfrm>
            <a:prstGeom prst="line">
              <a:avLst/>
            </a:prstGeom>
            <a:noFill/>
            <a:ln w="7938">
              <a:solidFill>
                <a:srgbClr val="000000"/>
              </a:solidFill>
              <a:round/>
              <a:headEnd/>
              <a:tailEnd/>
            </a:ln>
          </p:spPr>
          <p:txBody>
            <a:bodyPr/>
            <a:lstStyle/>
            <a:p>
              <a:endParaRPr lang="hr-HR"/>
            </a:p>
          </p:txBody>
        </p:sp>
        <p:sp>
          <p:nvSpPr>
            <p:cNvPr id="17447" name="Line 37"/>
            <p:cNvSpPr>
              <a:spLocks noChangeShapeType="1"/>
            </p:cNvSpPr>
            <p:nvPr/>
          </p:nvSpPr>
          <p:spPr bwMode="auto">
            <a:xfrm flipV="1">
              <a:off x="2575" y="3070"/>
              <a:ext cx="0" cy="39"/>
            </a:xfrm>
            <a:prstGeom prst="line">
              <a:avLst/>
            </a:prstGeom>
            <a:noFill/>
            <a:ln w="7938">
              <a:solidFill>
                <a:srgbClr val="000000"/>
              </a:solidFill>
              <a:round/>
              <a:headEnd/>
              <a:tailEnd/>
            </a:ln>
          </p:spPr>
          <p:txBody>
            <a:bodyPr/>
            <a:lstStyle/>
            <a:p>
              <a:endParaRPr lang="hr-HR"/>
            </a:p>
          </p:txBody>
        </p:sp>
        <p:sp>
          <p:nvSpPr>
            <p:cNvPr id="17448" name="Line 38"/>
            <p:cNvSpPr>
              <a:spLocks noChangeShapeType="1"/>
            </p:cNvSpPr>
            <p:nvPr/>
          </p:nvSpPr>
          <p:spPr bwMode="auto">
            <a:xfrm flipV="1">
              <a:off x="4188" y="3070"/>
              <a:ext cx="0" cy="39"/>
            </a:xfrm>
            <a:prstGeom prst="line">
              <a:avLst/>
            </a:prstGeom>
            <a:noFill/>
            <a:ln w="7938">
              <a:solidFill>
                <a:srgbClr val="000000"/>
              </a:solidFill>
              <a:round/>
              <a:headEnd/>
              <a:tailEnd/>
            </a:ln>
          </p:spPr>
          <p:txBody>
            <a:bodyPr/>
            <a:lstStyle/>
            <a:p>
              <a:endParaRPr lang="hr-HR"/>
            </a:p>
          </p:txBody>
        </p:sp>
        <p:sp>
          <p:nvSpPr>
            <p:cNvPr id="17449" name="Rectangle 39"/>
            <p:cNvSpPr>
              <a:spLocks noChangeArrowheads="1"/>
            </p:cNvSpPr>
            <p:nvPr/>
          </p:nvSpPr>
          <p:spPr bwMode="auto">
            <a:xfrm>
              <a:off x="798" y="2999"/>
              <a:ext cx="62"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Times" charset="0"/>
                </a:rPr>
                <a:t>0</a:t>
              </a:r>
              <a:endParaRPr lang="hr-HR" sz="1400" b="1">
                <a:solidFill>
                  <a:srgbClr val="FFFFFF"/>
                </a:solidFill>
                <a:cs typeface="Arial" pitchFamily="34" charset="0"/>
              </a:endParaRPr>
            </a:p>
          </p:txBody>
        </p:sp>
        <p:sp>
          <p:nvSpPr>
            <p:cNvPr id="17450" name="Rectangle 40"/>
            <p:cNvSpPr>
              <a:spLocks noChangeArrowheads="1"/>
            </p:cNvSpPr>
            <p:nvPr/>
          </p:nvSpPr>
          <p:spPr bwMode="auto">
            <a:xfrm>
              <a:off x="732" y="2797"/>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10</a:t>
              </a:r>
              <a:endParaRPr lang="hr-HR" sz="1400" b="1">
                <a:solidFill>
                  <a:srgbClr val="FFFFFF"/>
                </a:solidFill>
                <a:cs typeface="Arial" pitchFamily="34" charset="0"/>
              </a:endParaRPr>
            </a:p>
          </p:txBody>
        </p:sp>
        <p:sp>
          <p:nvSpPr>
            <p:cNvPr id="17451" name="Rectangle 41"/>
            <p:cNvSpPr>
              <a:spLocks noChangeArrowheads="1"/>
            </p:cNvSpPr>
            <p:nvPr/>
          </p:nvSpPr>
          <p:spPr bwMode="auto">
            <a:xfrm>
              <a:off x="732" y="2595"/>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20</a:t>
              </a:r>
              <a:endParaRPr lang="hr-HR" sz="1400" b="1">
                <a:solidFill>
                  <a:srgbClr val="FFFFFF"/>
                </a:solidFill>
                <a:cs typeface="Arial" pitchFamily="34" charset="0"/>
              </a:endParaRPr>
            </a:p>
          </p:txBody>
        </p:sp>
        <p:sp>
          <p:nvSpPr>
            <p:cNvPr id="17452" name="Rectangle 42"/>
            <p:cNvSpPr>
              <a:spLocks noChangeArrowheads="1"/>
            </p:cNvSpPr>
            <p:nvPr/>
          </p:nvSpPr>
          <p:spPr bwMode="auto">
            <a:xfrm>
              <a:off x="732" y="2392"/>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30</a:t>
              </a:r>
              <a:endParaRPr lang="hr-HR" sz="1400" b="1">
                <a:solidFill>
                  <a:srgbClr val="FFFFFF"/>
                </a:solidFill>
                <a:cs typeface="Arial" pitchFamily="34" charset="0"/>
              </a:endParaRPr>
            </a:p>
          </p:txBody>
        </p:sp>
        <p:sp>
          <p:nvSpPr>
            <p:cNvPr id="17453" name="Rectangle 43"/>
            <p:cNvSpPr>
              <a:spLocks noChangeArrowheads="1"/>
            </p:cNvSpPr>
            <p:nvPr/>
          </p:nvSpPr>
          <p:spPr bwMode="auto">
            <a:xfrm>
              <a:off x="732" y="2190"/>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40</a:t>
              </a:r>
              <a:endParaRPr lang="hr-HR" sz="1400" b="1">
                <a:solidFill>
                  <a:srgbClr val="FFFFFF"/>
                </a:solidFill>
                <a:cs typeface="Arial" pitchFamily="34" charset="0"/>
              </a:endParaRPr>
            </a:p>
          </p:txBody>
        </p:sp>
        <p:sp>
          <p:nvSpPr>
            <p:cNvPr id="17454" name="Rectangle 44"/>
            <p:cNvSpPr>
              <a:spLocks noChangeArrowheads="1"/>
            </p:cNvSpPr>
            <p:nvPr/>
          </p:nvSpPr>
          <p:spPr bwMode="auto">
            <a:xfrm>
              <a:off x="732" y="1982"/>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50</a:t>
              </a:r>
              <a:endParaRPr lang="hr-HR" sz="1400" b="1">
                <a:solidFill>
                  <a:srgbClr val="FFFFFF"/>
                </a:solidFill>
                <a:cs typeface="Arial" pitchFamily="34" charset="0"/>
              </a:endParaRPr>
            </a:p>
          </p:txBody>
        </p:sp>
        <p:sp>
          <p:nvSpPr>
            <p:cNvPr id="17455" name="Rectangle 45"/>
            <p:cNvSpPr>
              <a:spLocks noChangeArrowheads="1"/>
            </p:cNvSpPr>
            <p:nvPr/>
          </p:nvSpPr>
          <p:spPr bwMode="auto">
            <a:xfrm>
              <a:off x="732" y="1780"/>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60</a:t>
              </a:r>
              <a:endParaRPr lang="hr-HR" sz="1400" b="1">
                <a:solidFill>
                  <a:srgbClr val="FFFFFF"/>
                </a:solidFill>
                <a:cs typeface="Arial" pitchFamily="34" charset="0"/>
              </a:endParaRPr>
            </a:p>
          </p:txBody>
        </p:sp>
        <p:sp>
          <p:nvSpPr>
            <p:cNvPr id="17456" name="Rectangle 46"/>
            <p:cNvSpPr>
              <a:spLocks noChangeArrowheads="1"/>
            </p:cNvSpPr>
            <p:nvPr/>
          </p:nvSpPr>
          <p:spPr bwMode="auto">
            <a:xfrm>
              <a:off x="732" y="1577"/>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70</a:t>
              </a:r>
              <a:endParaRPr lang="hr-HR" sz="1400" b="1">
                <a:solidFill>
                  <a:srgbClr val="FFFFFF"/>
                </a:solidFill>
                <a:cs typeface="Arial" pitchFamily="34" charset="0"/>
              </a:endParaRPr>
            </a:p>
          </p:txBody>
        </p:sp>
        <p:sp>
          <p:nvSpPr>
            <p:cNvPr id="17457" name="Rectangle 47"/>
            <p:cNvSpPr>
              <a:spLocks noChangeArrowheads="1"/>
            </p:cNvSpPr>
            <p:nvPr/>
          </p:nvSpPr>
          <p:spPr bwMode="auto">
            <a:xfrm>
              <a:off x="732" y="1375"/>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80</a:t>
              </a:r>
              <a:endParaRPr lang="hr-HR" sz="1400" b="1">
                <a:solidFill>
                  <a:srgbClr val="FFFFFF"/>
                </a:solidFill>
                <a:cs typeface="Arial" pitchFamily="34" charset="0"/>
              </a:endParaRPr>
            </a:p>
          </p:txBody>
        </p:sp>
        <p:sp>
          <p:nvSpPr>
            <p:cNvPr id="17458" name="Rectangle 48"/>
            <p:cNvSpPr>
              <a:spLocks noChangeArrowheads="1"/>
            </p:cNvSpPr>
            <p:nvPr/>
          </p:nvSpPr>
          <p:spPr bwMode="auto">
            <a:xfrm>
              <a:off x="732" y="1172"/>
              <a:ext cx="124"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90</a:t>
              </a:r>
              <a:endParaRPr lang="hr-HR" sz="1400" b="1">
                <a:solidFill>
                  <a:srgbClr val="FFFFFF"/>
                </a:solidFill>
                <a:cs typeface="Arial" pitchFamily="34" charset="0"/>
              </a:endParaRPr>
            </a:p>
          </p:txBody>
        </p:sp>
        <p:sp>
          <p:nvSpPr>
            <p:cNvPr id="17459" name="Rectangle 49"/>
            <p:cNvSpPr>
              <a:spLocks noChangeArrowheads="1"/>
            </p:cNvSpPr>
            <p:nvPr/>
          </p:nvSpPr>
          <p:spPr bwMode="auto">
            <a:xfrm>
              <a:off x="1247" y="3158"/>
              <a:ext cx="1008" cy="136"/>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Početna vrijednost</a:t>
              </a:r>
              <a:endParaRPr lang="hr-HR" sz="1400" b="1">
                <a:solidFill>
                  <a:srgbClr val="FFFFFF"/>
                </a:solidFill>
                <a:cs typeface="Arial" pitchFamily="34" charset="0"/>
              </a:endParaRPr>
            </a:p>
          </p:txBody>
        </p:sp>
        <p:sp>
          <p:nvSpPr>
            <p:cNvPr id="17460" name="Rectangle 50"/>
            <p:cNvSpPr>
              <a:spLocks noChangeArrowheads="1"/>
            </p:cNvSpPr>
            <p:nvPr/>
          </p:nvSpPr>
          <p:spPr bwMode="auto">
            <a:xfrm>
              <a:off x="2832" y="3142"/>
              <a:ext cx="1433" cy="271"/>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tabLst>
                  <a:tab pos="685800" algn="l"/>
                </a:tabLst>
              </a:pPr>
              <a:r>
                <a:rPr lang="hr-HR" sz="1400" b="1">
                  <a:solidFill>
                    <a:srgbClr val="000000"/>
                  </a:solidFill>
                  <a:cs typeface="Arial" pitchFamily="34" charset="0"/>
                </a:rPr>
                <a:t>2-i dan nakon mifepristona</a:t>
              </a:r>
            </a:p>
            <a:p>
              <a:pPr defTabSz="914400" eaLnBrk="0" hangingPunct="0">
                <a:lnSpc>
                  <a:spcPct val="100000"/>
                </a:lnSpc>
                <a:buClrTx/>
                <a:buSzTx/>
                <a:buFontTx/>
                <a:buNone/>
                <a:tabLst>
                  <a:tab pos="685800" algn="l"/>
                </a:tabLst>
              </a:pPr>
              <a:r>
                <a:rPr lang="hr-HR" sz="1400" b="1">
                  <a:solidFill>
                    <a:srgbClr val="000000"/>
                  </a:solidFill>
                  <a:cs typeface="Arial" pitchFamily="34" charset="0"/>
                </a:rPr>
                <a:t> (RU 486)</a:t>
              </a:r>
              <a:endParaRPr lang="hr-HR" sz="1400" b="1">
                <a:solidFill>
                  <a:srgbClr val="FFFFFF"/>
                </a:solidFill>
                <a:cs typeface="Arial" pitchFamily="34" charset="0"/>
              </a:endParaRPr>
            </a:p>
          </p:txBody>
        </p:sp>
      </p:grpSp>
      <p:sp>
        <p:nvSpPr>
          <p:cNvPr id="585779" name="Rectangle 51"/>
          <p:cNvSpPr>
            <a:spLocks noChangeArrowheads="1"/>
          </p:cNvSpPr>
          <p:nvPr/>
        </p:nvSpPr>
        <p:spPr bwMode="auto">
          <a:xfrm>
            <a:off x="539750" y="4445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sz="2800">
                <a:solidFill>
                  <a:srgbClr val="2A8DBA"/>
                </a:solidFill>
                <a:effectLst>
                  <a:outerShdw blurRad="38100" dist="38100" dir="2700000" algn="tl">
                    <a:srgbClr val="C0C0C0"/>
                  </a:outerShdw>
                </a:effectLst>
              </a:rPr>
              <a:t>Blokada P-receptora inhibira proizvodnju PIBF-a</a:t>
            </a:r>
            <a:r>
              <a:rPr lang="hr-HR" sz="2800" baseline="30000">
                <a:solidFill>
                  <a:srgbClr val="2A8DBA"/>
                </a:solidFill>
                <a:effectLst>
                  <a:outerShdw blurRad="38100" dist="38100" dir="2700000" algn="tl">
                    <a:srgbClr val="C0C0C0"/>
                  </a:outerShdw>
                </a:effectLst>
              </a:rPr>
              <a:t>1</a:t>
            </a:r>
            <a:endParaRPr lang="en-GB" sz="2800" baseline="30000">
              <a:solidFill>
                <a:srgbClr val="2A8DBA"/>
              </a:solidFill>
              <a:effectLst>
                <a:outerShdw blurRad="38100" dist="38100" dir="2700000" algn="tl">
                  <a:srgbClr val="C0C0C0"/>
                </a:outerShdw>
              </a:effectLst>
            </a:endParaRPr>
          </a:p>
        </p:txBody>
      </p:sp>
      <p:sp>
        <p:nvSpPr>
          <p:cNvPr id="17414" name="Text Box 9"/>
          <p:cNvSpPr txBox="1">
            <a:spLocks noChangeArrowheads="1"/>
          </p:cNvSpPr>
          <p:nvPr/>
        </p:nvSpPr>
        <p:spPr bwMode="auto">
          <a:xfrm>
            <a:off x="5348287" y="6306979"/>
            <a:ext cx="3719513" cy="246221"/>
          </a:xfrm>
          <a:prstGeom prst="rect">
            <a:avLst/>
          </a:prstGeom>
          <a:noFill/>
          <a:ln w="9525">
            <a:noFill/>
            <a:miter lim="800000"/>
            <a:headEnd/>
            <a:tailEnd/>
          </a:ln>
        </p:spPr>
        <p:txBody>
          <a:bodyPr wrap="square">
            <a:spAutoFit/>
          </a:bodyPr>
          <a:lstStyle/>
          <a:p>
            <a:pPr algn="r" defTabSz="914400" eaLnBrk="0" hangingPunct="0">
              <a:lnSpc>
                <a:spcPct val="100000"/>
              </a:lnSpc>
              <a:buClrTx/>
              <a:buSzTx/>
              <a:buFontTx/>
              <a:buNone/>
            </a:pPr>
            <a:r>
              <a:rPr lang="hr-HR" sz="1000">
                <a:solidFill>
                  <a:schemeClr val="tx1"/>
                </a:solidFill>
                <a:cs typeface="Arial" pitchFamily="34" charset="0"/>
              </a:rPr>
              <a:t>1. Salomon et alt</a:t>
            </a:r>
            <a:r>
              <a:rPr lang="de-DE" sz="1000">
                <a:solidFill>
                  <a:schemeClr val="tx1"/>
                </a:solidFill>
                <a:cs typeface="Arial" pitchFamily="34" charset="0"/>
              </a:rPr>
              <a:t>.</a:t>
            </a:r>
            <a:r>
              <a:rPr lang="hr-HR" sz="1000">
                <a:solidFill>
                  <a:schemeClr val="tx1"/>
                </a:solidFill>
                <a:cs typeface="Arial" pitchFamily="34" charset="0"/>
              </a:rPr>
              <a:t> J Mat-Fet and Neo 2005</a:t>
            </a:r>
            <a:r>
              <a:rPr lang="de-DE" sz="1000">
                <a:solidFill>
                  <a:schemeClr val="tx1"/>
                </a:solidFill>
                <a:cs typeface="Arial" pitchFamily="34" charset="0"/>
              </a:rPr>
              <a:t>; </a:t>
            </a:r>
            <a:r>
              <a:rPr lang="hr-HR" sz="1000">
                <a:solidFill>
                  <a:schemeClr val="tx1"/>
                </a:solidFill>
                <a:cs typeface="Arial" pitchFamily="34" charset="0"/>
              </a:rPr>
              <a:t>17(5)</a:t>
            </a:r>
            <a:r>
              <a:rPr lang="de-DE" sz="1000">
                <a:solidFill>
                  <a:schemeClr val="tx1"/>
                </a:solidFill>
                <a:cs typeface="Arial" pitchFamily="34" charset="0"/>
              </a:rPr>
              <a:t>.</a:t>
            </a:r>
          </a:p>
        </p:txBody>
      </p:sp>
      <p:sp>
        <p:nvSpPr>
          <p:cNvPr id="17415" name="TextBox 51"/>
          <p:cNvSpPr txBox="1">
            <a:spLocks noChangeArrowheads="1"/>
          </p:cNvSpPr>
          <p:nvPr/>
        </p:nvSpPr>
        <p:spPr bwMode="auto">
          <a:xfrm>
            <a:off x="2057399" y="5357813"/>
            <a:ext cx="1585913" cy="377825"/>
          </a:xfrm>
          <a:prstGeom prst="rect">
            <a:avLst/>
          </a:prstGeom>
          <a:noFill/>
          <a:ln w="9525">
            <a:noFill/>
            <a:miter lim="800000"/>
            <a:headEnd/>
            <a:tailEnd/>
          </a:ln>
        </p:spPr>
        <p:txBody>
          <a:bodyPr wrap="square">
            <a:spAutoFit/>
          </a:bodyPr>
          <a:lstStyle/>
          <a:p>
            <a:r>
              <a:rPr lang="hr-HR" dirty="0">
                <a:solidFill>
                  <a:srgbClr val="FF0000"/>
                </a:solidFill>
              </a:rPr>
              <a:t>N= 21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half" idx="10"/>
          </p:nvPr>
        </p:nvSpPr>
        <p:spPr>
          <a:noFill/>
        </p:spPr>
        <p:txBody>
          <a:bodyPr/>
          <a:lstStyle/>
          <a:p>
            <a:r>
              <a:rPr lang="sr-Latn-CS" smtClean="0"/>
              <a:t>Šibenik, svibanj 2014.                  </a:t>
            </a:r>
            <a:endParaRPr lang="en-GB" smtClean="0"/>
          </a:p>
        </p:txBody>
      </p:sp>
      <p:sp>
        <p:nvSpPr>
          <p:cNvPr id="18435" name="Text Box 9"/>
          <p:cNvSpPr txBox="1">
            <a:spLocks noChangeArrowheads="1"/>
          </p:cNvSpPr>
          <p:nvPr/>
        </p:nvSpPr>
        <p:spPr bwMode="auto">
          <a:xfrm>
            <a:off x="5729287" y="6306979"/>
            <a:ext cx="3338513" cy="246221"/>
          </a:xfrm>
          <a:prstGeom prst="rect">
            <a:avLst/>
          </a:prstGeom>
          <a:noFill/>
          <a:ln w="9525">
            <a:noFill/>
            <a:miter lim="800000"/>
            <a:headEnd/>
            <a:tailEnd/>
          </a:ln>
        </p:spPr>
        <p:txBody>
          <a:bodyPr wrap="square">
            <a:spAutoFit/>
          </a:bodyPr>
          <a:lstStyle/>
          <a:p>
            <a:pPr algn="r" defTabSz="914400" eaLnBrk="0" hangingPunct="0">
              <a:lnSpc>
                <a:spcPct val="100000"/>
              </a:lnSpc>
              <a:buClrTx/>
              <a:buSzTx/>
              <a:buFontTx/>
              <a:buNone/>
            </a:pPr>
            <a:r>
              <a:rPr lang="hr-HR" sz="1000" dirty="0">
                <a:solidFill>
                  <a:schemeClr val="tx1"/>
                </a:solidFill>
                <a:cs typeface="Arial" pitchFamily="34" charset="0"/>
              </a:rPr>
              <a:t>1. </a:t>
            </a:r>
            <a:r>
              <a:rPr lang="de-DE" sz="1000" dirty="0">
                <a:solidFill>
                  <a:schemeClr val="tx1"/>
                </a:solidFill>
                <a:cs typeface="Arial" pitchFamily="34" charset="0"/>
              </a:rPr>
              <a:t>Kelemen</a:t>
            </a:r>
            <a:r>
              <a:rPr lang="de-DE" sz="1000" dirty="0">
                <a:solidFill>
                  <a:srgbClr val="FFFFFF"/>
                </a:solidFill>
                <a:cs typeface="Arial" pitchFamily="34" charset="0"/>
              </a:rPr>
              <a:t> </a:t>
            </a:r>
            <a:r>
              <a:rPr lang="de-DE" sz="1000" dirty="0">
                <a:solidFill>
                  <a:schemeClr val="tx1"/>
                </a:solidFill>
                <a:cs typeface="Arial" pitchFamily="34" charset="0"/>
              </a:rPr>
              <a:t>K et al. </a:t>
            </a:r>
            <a:r>
              <a:rPr lang="de-DE" sz="1000" i="1" dirty="0">
                <a:solidFill>
                  <a:schemeClr val="tx1"/>
                </a:solidFill>
                <a:cs typeface="Arial" pitchFamily="34" charset="0"/>
              </a:rPr>
              <a:t>Cell Immunol</a:t>
            </a:r>
            <a:r>
              <a:rPr lang="de-DE" sz="1000" dirty="0">
                <a:solidFill>
                  <a:schemeClr val="tx1"/>
                </a:solidFill>
                <a:cs typeface="Arial" pitchFamily="34" charset="0"/>
              </a:rPr>
              <a:t> 1996; 167: 129-134.</a:t>
            </a:r>
          </a:p>
        </p:txBody>
      </p:sp>
      <p:grpSp>
        <p:nvGrpSpPr>
          <p:cNvPr id="2" name="Group 78"/>
          <p:cNvGrpSpPr>
            <a:grpSpLocks/>
          </p:cNvGrpSpPr>
          <p:nvPr/>
        </p:nvGrpSpPr>
        <p:grpSpPr bwMode="auto">
          <a:xfrm>
            <a:off x="601663" y="1844675"/>
            <a:ext cx="7234237" cy="3544888"/>
            <a:chOff x="379" y="1162"/>
            <a:chExt cx="4557" cy="2233"/>
          </a:xfrm>
        </p:grpSpPr>
        <p:sp>
          <p:nvSpPr>
            <p:cNvPr id="18438" name="Line 42"/>
            <p:cNvSpPr>
              <a:spLocks noChangeShapeType="1"/>
            </p:cNvSpPr>
            <p:nvPr/>
          </p:nvSpPr>
          <p:spPr bwMode="auto">
            <a:xfrm>
              <a:off x="1415" y="1512"/>
              <a:ext cx="48" cy="1"/>
            </a:xfrm>
            <a:prstGeom prst="line">
              <a:avLst/>
            </a:prstGeom>
            <a:noFill/>
            <a:ln w="11176">
              <a:solidFill>
                <a:schemeClr val="tx1"/>
              </a:solidFill>
              <a:round/>
              <a:headEnd/>
              <a:tailEnd/>
            </a:ln>
          </p:spPr>
          <p:txBody>
            <a:bodyPr/>
            <a:lstStyle/>
            <a:p>
              <a:endParaRPr lang="hr-HR"/>
            </a:p>
          </p:txBody>
        </p:sp>
        <p:sp>
          <p:nvSpPr>
            <p:cNvPr id="18439" name="Line 43"/>
            <p:cNvSpPr>
              <a:spLocks noChangeShapeType="1"/>
            </p:cNvSpPr>
            <p:nvPr/>
          </p:nvSpPr>
          <p:spPr bwMode="auto">
            <a:xfrm>
              <a:off x="2449" y="2585"/>
              <a:ext cx="48" cy="1"/>
            </a:xfrm>
            <a:prstGeom prst="line">
              <a:avLst/>
            </a:prstGeom>
            <a:noFill/>
            <a:ln w="11113">
              <a:solidFill>
                <a:schemeClr val="tx1"/>
              </a:solidFill>
              <a:round/>
              <a:headEnd/>
              <a:tailEnd/>
            </a:ln>
          </p:spPr>
          <p:txBody>
            <a:bodyPr/>
            <a:lstStyle/>
            <a:p>
              <a:endParaRPr lang="hr-HR"/>
            </a:p>
          </p:txBody>
        </p:sp>
        <p:sp>
          <p:nvSpPr>
            <p:cNvPr id="18440" name="Line 44"/>
            <p:cNvSpPr>
              <a:spLocks noChangeShapeType="1"/>
            </p:cNvSpPr>
            <p:nvPr/>
          </p:nvSpPr>
          <p:spPr bwMode="auto">
            <a:xfrm flipV="1">
              <a:off x="3495" y="2867"/>
              <a:ext cx="2" cy="67"/>
            </a:xfrm>
            <a:prstGeom prst="line">
              <a:avLst/>
            </a:prstGeom>
            <a:noFill/>
            <a:ln w="11176">
              <a:solidFill>
                <a:schemeClr val="tx1"/>
              </a:solidFill>
              <a:round/>
              <a:headEnd/>
              <a:tailEnd/>
            </a:ln>
          </p:spPr>
          <p:txBody>
            <a:bodyPr/>
            <a:lstStyle/>
            <a:p>
              <a:endParaRPr lang="hr-HR"/>
            </a:p>
          </p:txBody>
        </p:sp>
        <p:sp>
          <p:nvSpPr>
            <p:cNvPr id="18441" name="Line 45"/>
            <p:cNvSpPr>
              <a:spLocks noChangeShapeType="1"/>
            </p:cNvSpPr>
            <p:nvPr/>
          </p:nvSpPr>
          <p:spPr bwMode="auto">
            <a:xfrm flipV="1">
              <a:off x="933" y="3175"/>
              <a:ext cx="1" cy="30"/>
            </a:xfrm>
            <a:prstGeom prst="line">
              <a:avLst/>
            </a:prstGeom>
            <a:noFill/>
            <a:ln w="11113">
              <a:solidFill>
                <a:schemeClr val="tx1"/>
              </a:solidFill>
              <a:round/>
              <a:headEnd/>
              <a:tailEnd/>
            </a:ln>
          </p:spPr>
          <p:txBody>
            <a:bodyPr/>
            <a:lstStyle/>
            <a:p>
              <a:endParaRPr lang="hr-HR"/>
            </a:p>
          </p:txBody>
        </p:sp>
        <p:sp>
          <p:nvSpPr>
            <p:cNvPr id="18442" name="Line 46"/>
            <p:cNvSpPr>
              <a:spLocks noChangeShapeType="1"/>
            </p:cNvSpPr>
            <p:nvPr/>
          </p:nvSpPr>
          <p:spPr bwMode="auto">
            <a:xfrm flipV="1">
              <a:off x="4013" y="3175"/>
              <a:ext cx="1" cy="30"/>
            </a:xfrm>
            <a:prstGeom prst="line">
              <a:avLst/>
            </a:prstGeom>
            <a:noFill/>
            <a:ln w="11113">
              <a:solidFill>
                <a:schemeClr val="tx1"/>
              </a:solidFill>
              <a:round/>
              <a:headEnd/>
              <a:tailEnd/>
            </a:ln>
          </p:spPr>
          <p:txBody>
            <a:bodyPr/>
            <a:lstStyle/>
            <a:p>
              <a:endParaRPr lang="hr-HR"/>
            </a:p>
          </p:txBody>
        </p:sp>
        <p:sp>
          <p:nvSpPr>
            <p:cNvPr id="22539" name="Text Box 47"/>
            <p:cNvSpPr txBox="1">
              <a:spLocks noChangeArrowheads="1"/>
            </p:cNvSpPr>
            <p:nvPr/>
          </p:nvSpPr>
          <p:spPr bwMode="auto">
            <a:xfrm rot="16200000">
              <a:off x="-621" y="2162"/>
              <a:ext cx="2233" cy="233"/>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defRPr/>
              </a:pPr>
              <a:r>
                <a:rPr lang="hr-HR" b="1" dirty="0">
                  <a:solidFill>
                    <a:schemeClr val="accent2">
                      <a:lumMod val="75000"/>
                    </a:schemeClr>
                  </a:solidFill>
                  <a:cs typeface="Arial" pitchFamily="34" charset="0"/>
                </a:rPr>
                <a:t>Asimetrična At</a:t>
              </a:r>
              <a:r>
                <a:rPr lang="fr-BE" b="1" dirty="0">
                  <a:solidFill>
                    <a:schemeClr val="accent2">
                      <a:lumMod val="75000"/>
                    </a:schemeClr>
                  </a:solidFill>
                  <a:cs typeface="Arial" pitchFamily="34" charset="0"/>
                </a:rPr>
                <a:t> (%</a:t>
              </a:r>
              <a:r>
                <a:rPr lang="hr-HR" b="1" dirty="0">
                  <a:solidFill>
                    <a:schemeClr val="accent2">
                      <a:lumMod val="75000"/>
                    </a:schemeClr>
                  </a:solidFill>
                  <a:cs typeface="Arial" pitchFamily="34" charset="0"/>
                </a:rPr>
                <a:t> od ukupnog</a:t>
              </a:r>
              <a:r>
                <a:rPr lang="fr-BE" b="1" dirty="0">
                  <a:solidFill>
                    <a:schemeClr val="accent2">
                      <a:lumMod val="75000"/>
                    </a:schemeClr>
                  </a:solidFill>
                  <a:cs typeface="Arial" pitchFamily="34" charset="0"/>
                </a:rPr>
                <a:t>)</a:t>
              </a:r>
              <a:endParaRPr lang="nl-NL" b="1" dirty="0">
                <a:solidFill>
                  <a:schemeClr val="accent2">
                    <a:lumMod val="75000"/>
                  </a:schemeClr>
                </a:solidFill>
                <a:cs typeface="Arial" pitchFamily="34" charset="0"/>
              </a:endParaRPr>
            </a:p>
          </p:txBody>
        </p:sp>
        <p:sp>
          <p:nvSpPr>
            <p:cNvPr id="18444" name="Rectangle 48"/>
            <p:cNvSpPr>
              <a:spLocks noChangeArrowheads="1"/>
            </p:cNvSpPr>
            <p:nvPr/>
          </p:nvSpPr>
          <p:spPr bwMode="auto">
            <a:xfrm>
              <a:off x="1126" y="1676"/>
              <a:ext cx="641" cy="1499"/>
            </a:xfrm>
            <a:prstGeom prst="rect">
              <a:avLst/>
            </a:prstGeom>
            <a:solidFill>
              <a:srgbClr val="92D050"/>
            </a:solidFill>
            <a:ln w="9525">
              <a:noFill/>
              <a:miter lim="800000"/>
              <a:headEnd/>
              <a:tailEnd/>
            </a:ln>
          </p:spPr>
          <p:txBody>
            <a:bodyPr/>
            <a:lstStyle/>
            <a:p>
              <a:pPr algn="ctr" defTabSz="914400">
                <a:lnSpc>
                  <a:spcPct val="100000"/>
                </a:lnSpc>
                <a:buClrTx/>
                <a:buSzTx/>
                <a:buFontTx/>
                <a:buNone/>
              </a:pPr>
              <a:endParaRPr lang="sr-Latn-CS" sz="2600">
                <a:solidFill>
                  <a:schemeClr val="tx1"/>
                </a:solidFill>
                <a:cs typeface="Arial" pitchFamily="34" charset="0"/>
              </a:endParaRPr>
            </a:p>
          </p:txBody>
        </p:sp>
        <p:sp>
          <p:nvSpPr>
            <p:cNvPr id="18445" name="Line 49"/>
            <p:cNvSpPr>
              <a:spLocks noChangeShapeType="1"/>
            </p:cNvSpPr>
            <p:nvPr/>
          </p:nvSpPr>
          <p:spPr bwMode="auto">
            <a:xfrm flipV="1">
              <a:off x="1442" y="1512"/>
              <a:ext cx="1" cy="164"/>
            </a:xfrm>
            <a:prstGeom prst="line">
              <a:avLst/>
            </a:prstGeom>
            <a:noFill/>
            <a:ln w="11176">
              <a:solidFill>
                <a:schemeClr val="tx1"/>
              </a:solidFill>
              <a:round/>
              <a:headEnd/>
              <a:tailEnd/>
            </a:ln>
          </p:spPr>
          <p:txBody>
            <a:bodyPr/>
            <a:lstStyle/>
            <a:p>
              <a:endParaRPr lang="hr-HR"/>
            </a:p>
          </p:txBody>
        </p:sp>
        <p:sp>
          <p:nvSpPr>
            <p:cNvPr id="18446" name="Line 50"/>
            <p:cNvSpPr>
              <a:spLocks noChangeShapeType="1"/>
            </p:cNvSpPr>
            <p:nvPr/>
          </p:nvSpPr>
          <p:spPr bwMode="auto">
            <a:xfrm flipH="1" flipV="1">
              <a:off x="2472" y="2585"/>
              <a:ext cx="2" cy="209"/>
            </a:xfrm>
            <a:prstGeom prst="line">
              <a:avLst/>
            </a:prstGeom>
            <a:noFill/>
            <a:ln w="11176">
              <a:solidFill>
                <a:schemeClr val="tx1"/>
              </a:solidFill>
              <a:round/>
              <a:headEnd/>
              <a:tailEnd/>
            </a:ln>
          </p:spPr>
          <p:txBody>
            <a:bodyPr/>
            <a:lstStyle/>
            <a:p>
              <a:endParaRPr lang="hr-HR"/>
            </a:p>
          </p:txBody>
        </p:sp>
        <p:sp>
          <p:nvSpPr>
            <p:cNvPr id="18447" name="Line 51"/>
            <p:cNvSpPr>
              <a:spLocks noChangeShapeType="1"/>
            </p:cNvSpPr>
            <p:nvPr/>
          </p:nvSpPr>
          <p:spPr bwMode="auto">
            <a:xfrm>
              <a:off x="3469" y="2862"/>
              <a:ext cx="48" cy="1"/>
            </a:xfrm>
            <a:prstGeom prst="line">
              <a:avLst/>
            </a:prstGeom>
            <a:noFill/>
            <a:ln w="11176">
              <a:solidFill>
                <a:schemeClr val="tx1"/>
              </a:solidFill>
              <a:round/>
              <a:headEnd/>
              <a:tailEnd/>
            </a:ln>
          </p:spPr>
          <p:txBody>
            <a:bodyPr/>
            <a:lstStyle/>
            <a:p>
              <a:endParaRPr lang="hr-HR"/>
            </a:p>
          </p:txBody>
        </p:sp>
        <p:sp>
          <p:nvSpPr>
            <p:cNvPr id="18448" name="Line 52"/>
            <p:cNvSpPr>
              <a:spLocks noChangeShapeType="1"/>
            </p:cNvSpPr>
            <p:nvPr/>
          </p:nvSpPr>
          <p:spPr bwMode="auto">
            <a:xfrm>
              <a:off x="933" y="1265"/>
              <a:ext cx="1" cy="1910"/>
            </a:xfrm>
            <a:prstGeom prst="line">
              <a:avLst/>
            </a:prstGeom>
            <a:noFill/>
            <a:ln w="11176">
              <a:solidFill>
                <a:schemeClr val="tx1"/>
              </a:solidFill>
              <a:round/>
              <a:headEnd/>
              <a:tailEnd/>
            </a:ln>
          </p:spPr>
          <p:txBody>
            <a:bodyPr/>
            <a:lstStyle/>
            <a:p>
              <a:endParaRPr lang="hr-HR"/>
            </a:p>
          </p:txBody>
        </p:sp>
        <p:sp>
          <p:nvSpPr>
            <p:cNvPr id="18449" name="Line 53"/>
            <p:cNvSpPr>
              <a:spLocks noChangeShapeType="1"/>
            </p:cNvSpPr>
            <p:nvPr/>
          </p:nvSpPr>
          <p:spPr bwMode="auto">
            <a:xfrm>
              <a:off x="905" y="3175"/>
              <a:ext cx="28" cy="1"/>
            </a:xfrm>
            <a:prstGeom prst="line">
              <a:avLst/>
            </a:prstGeom>
            <a:noFill/>
            <a:ln w="11113">
              <a:solidFill>
                <a:schemeClr val="tx1"/>
              </a:solidFill>
              <a:round/>
              <a:headEnd/>
              <a:tailEnd/>
            </a:ln>
          </p:spPr>
          <p:txBody>
            <a:bodyPr/>
            <a:lstStyle/>
            <a:p>
              <a:endParaRPr lang="hr-HR"/>
            </a:p>
          </p:txBody>
        </p:sp>
        <p:sp>
          <p:nvSpPr>
            <p:cNvPr id="18450" name="Line 54"/>
            <p:cNvSpPr>
              <a:spLocks noChangeShapeType="1"/>
            </p:cNvSpPr>
            <p:nvPr/>
          </p:nvSpPr>
          <p:spPr bwMode="auto">
            <a:xfrm>
              <a:off x="905" y="2854"/>
              <a:ext cx="28" cy="1"/>
            </a:xfrm>
            <a:prstGeom prst="line">
              <a:avLst/>
            </a:prstGeom>
            <a:noFill/>
            <a:ln w="11113">
              <a:solidFill>
                <a:schemeClr val="tx1"/>
              </a:solidFill>
              <a:round/>
              <a:headEnd/>
              <a:tailEnd/>
            </a:ln>
          </p:spPr>
          <p:txBody>
            <a:bodyPr/>
            <a:lstStyle/>
            <a:p>
              <a:endParaRPr lang="hr-HR"/>
            </a:p>
          </p:txBody>
        </p:sp>
        <p:sp>
          <p:nvSpPr>
            <p:cNvPr id="18451" name="Line 55"/>
            <p:cNvSpPr>
              <a:spLocks noChangeShapeType="1"/>
            </p:cNvSpPr>
            <p:nvPr/>
          </p:nvSpPr>
          <p:spPr bwMode="auto">
            <a:xfrm>
              <a:off x="905" y="2541"/>
              <a:ext cx="28" cy="1"/>
            </a:xfrm>
            <a:prstGeom prst="line">
              <a:avLst/>
            </a:prstGeom>
            <a:noFill/>
            <a:ln w="11113">
              <a:solidFill>
                <a:schemeClr val="tx1"/>
              </a:solidFill>
              <a:round/>
              <a:headEnd/>
              <a:tailEnd/>
            </a:ln>
          </p:spPr>
          <p:txBody>
            <a:bodyPr/>
            <a:lstStyle/>
            <a:p>
              <a:endParaRPr lang="hr-HR"/>
            </a:p>
          </p:txBody>
        </p:sp>
        <p:sp>
          <p:nvSpPr>
            <p:cNvPr id="18452" name="Line 56"/>
            <p:cNvSpPr>
              <a:spLocks noChangeShapeType="1"/>
            </p:cNvSpPr>
            <p:nvPr/>
          </p:nvSpPr>
          <p:spPr bwMode="auto">
            <a:xfrm>
              <a:off x="905" y="2220"/>
              <a:ext cx="28" cy="1"/>
            </a:xfrm>
            <a:prstGeom prst="line">
              <a:avLst/>
            </a:prstGeom>
            <a:noFill/>
            <a:ln w="11113">
              <a:solidFill>
                <a:schemeClr val="tx1"/>
              </a:solidFill>
              <a:round/>
              <a:headEnd/>
              <a:tailEnd/>
            </a:ln>
          </p:spPr>
          <p:txBody>
            <a:bodyPr/>
            <a:lstStyle/>
            <a:p>
              <a:endParaRPr lang="hr-HR"/>
            </a:p>
          </p:txBody>
        </p:sp>
        <p:sp>
          <p:nvSpPr>
            <p:cNvPr id="18453" name="Line 57"/>
            <p:cNvSpPr>
              <a:spLocks noChangeShapeType="1"/>
            </p:cNvSpPr>
            <p:nvPr/>
          </p:nvSpPr>
          <p:spPr bwMode="auto">
            <a:xfrm>
              <a:off x="905" y="1900"/>
              <a:ext cx="28" cy="1"/>
            </a:xfrm>
            <a:prstGeom prst="line">
              <a:avLst/>
            </a:prstGeom>
            <a:noFill/>
            <a:ln w="11113">
              <a:solidFill>
                <a:schemeClr val="tx1"/>
              </a:solidFill>
              <a:round/>
              <a:headEnd/>
              <a:tailEnd/>
            </a:ln>
          </p:spPr>
          <p:txBody>
            <a:bodyPr/>
            <a:lstStyle/>
            <a:p>
              <a:endParaRPr lang="hr-HR"/>
            </a:p>
          </p:txBody>
        </p:sp>
        <p:sp>
          <p:nvSpPr>
            <p:cNvPr id="18454" name="Line 58"/>
            <p:cNvSpPr>
              <a:spLocks noChangeShapeType="1"/>
            </p:cNvSpPr>
            <p:nvPr/>
          </p:nvSpPr>
          <p:spPr bwMode="auto">
            <a:xfrm>
              <a:off x="905" y="1586"/>
              <a:ext cx="28" cy="1"/>
            </a:xfrm>
            <a:prstGeom prst="line">
              <a:avLst/>
            </a:prstGeom>
            <a:noFill/>
            <a:ln w="11113">
              <a:solidFill>
                <a:schemeClr val="tx1"/>
              </a:solidFill>
              <a:round/>
              <a:headEnd/>
              <a:tailEnd/>
            </a:ln>
          </p:spPr>
          <p:txBody>
            <a:bodyPr/>
            <a:lstStyle/>
            <a:p>
              <a:endParaRPr lang="hr-HR"/>
            </a:p>
          </p:txBody>
        </p:sp>
        <p:sp>
          <p:nvSpPr>
            <p:cNvPr id="18455" name="Line 59"/>
            <p:cNvSpPr>
              <a:spLocks noChangeShapeType="1"/>
            </p:cNvSpPr>
            <p:nvPr/>
          </p:nvSpPr>
          <p:spPr bwMode="auto">
            <a:xfrm>
              <a:off x="905" y="1265"/>
              <a:ext cx="28" cy="1"/>
            </a:xfrm>
            <a:prstGeom prst="line">
              <a:avLst/>
            </a:prstGeom>
            <a:noFill/>
            <a:ln w="11113">
              <a:solidFill>
                <a:schemeClr val="tx1"/>
              </a:solidFill>
              <a:round/>
              <a:headEnd/>
              <a:tailEnd/>
            </a:ln>
          </p:spPr>
          <p:txBody>
            <a:bodyPr/>
            <a:lstStyle/>
            <a:p>
              <a:endParaRPr lang="hr-HR"/>
            </a:p>
          </p:txBody>
        </p:sp>
        <p:sp>
          <p:nvSpPr>
            <p:cNvPr id="18456" name="Line 60"/>
            <p:cNvSpPr>
              <a:spLocks noChangeShapeType="1"/>
            </p:cNvSpPr>
            <p:nvPr/>
          </p:nvSpPr>
          <p:spPr bwMode="auto">
            <a:xfrm>
              <a:off x="933" y="3175"/>
              <a:ext cx="3073" cy="1"/>
            </a:xfrm>
            <a:prstGeom prst="line">
              <a:avLst/>
            </a:prstGeom>
            <a:noFill/>
            <a:ln w="11176">
              <a:solidFill>
                <a:schemeClr val="tx1"/>
              </a:solidFill>
              <a:round/>
              <a:headEnd/>
              <a:tailEnd/>
            </a:ln>
          </p:spPr>
          <p:txBody>
            <a:bodyPr/>
            <a:lstStyle/>
            <a:p>
              <a:endParaRPr lang="hr-HR"/>
            </a:p>
          </p:txBody>
        </p:sp>
        <p:sp>
          <p:nvSpPr>
            <p:cNvPr id="18457" name="Line 61"/>
            <p:cNvSpPr>
              <a:spLocks noChangeShapeType="1"/>
            </p:cNvSpPr>
            <p:nvPr/>
          </p:nvSpPr>
          <p:spPr bwMode="auto">
            <a:xfrm flipV="1">
              <a:off x="1960" y="3175"/>
              <a:ext cx="1" cy="30"/>
            </a:xfrm>
            <a:prstGeom prst="line">
              <a:avLst/>
            </a:prstGeom>
            <a:noFill/>
            <a:ln w="11113">
              <a:solidFill>
                <a:schemeClr val="tx1"/>
              </a:solidFill>
              <a:round/>
              <a:headEnd/>
              <a:tailEnd/>
            </a:ln>
          </p:spPr>
          <p:txBody>
            <a:bodyPr/>
            <a:lstStyle/>
            <a:p>
              <a:endParaRPr lang="hr-HR"/>
            </a:p>
          </p:txBody>
        </p:sp>
        <p:sp>
          <p:nvSpPr>
            <p:cNvPr id="18458" name="Line 62"/>
            <p:cNvSpPr>
              <a:spLocks noChangeShapeType="1"/>
            </p:cNvSpPr>
            <p:nvPr/>
          </p:nvSpPr>
          <p:spPr bwMode="auto">
            <a:xfrm flipV="1">
              <a:off x="2979" y="3175"/>
              <a:ext cx="1" cy="30"/>
            </a:xfrm>
            <a:prstGeom prst="line">
              <a:avLst/>
            </a:prstGeom>
            <a:noFill/>
            <a:ln w="11113">
              <a:solidFill>
                <a:schemeClr val="tx1"/>
              </a:solidFill>
              <a:round/>
              <a:headEnd/>
              <a:tailEnd/>
            </a:ln>
          </p:spPr>
          <p:txBody>
            <a:bodyPr/>
            <a:lstStyle/>
            <a:p>
              <a:endParaRPr lang="hr-HR"/>
            </a:p>
          </p:txBody>
        </p:sp>
        <p:sp>
          <p:nvSpPr>
            <p:cNvPr id="18459" name="Rectangle 63"/>
            <p:cNvSpPr>
              <a:spLocks noChangeArrowheads="1"/>
            </p:cNvSpPr>
            <p:nvPr/>
          </p:nvSpPr>
          <p:spPr bwMode="auto">
            <a:xfrm>
              <a:off x="798" y="3112"/>
              <a:ext cx="76" cy="1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700">
                  <a:solidFill>
                    <a:schemeClr val="tx1"/>
                  </a:solidFill>
                  <a:cs typeface="Arial" pitchFamily="34" charset="0"/>
                </a:rPr>
                <a:t>0</a:t>
              </a:r>
              <a:endParaRPr lang="en-US" sz="2400">
                <a:solidFill>
                  <a:schemeClr val="tx1"/>
                </a:solidFill>
                <a:cs typeface="Arial" pitchFamily="34" charset="0"/>
              </a:endParaRPr>
            </a:p>
          </p:txBody>
        </p:sp>
        <p:sp>
          <p:nvSpPr>
            <p:cNvPr id="18460" name="Rectangle 64"/>
            <p:cNvSpPr>
              <a:spLocks noChangeArrowheads="1"/>
            </p:cNvSpPr>
            <p:nvPr/>
          </p:nvSpPr>
          <p:spPr bwMode="auto">
            <a:xfrm>
              <a:off x="736" y="2791"/>
              <a:ext cx="152" cy="1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700">
                  <a:solidFill>
                    <a:schemeClr val="tx1"/>
                  </a:solidFill>
                  <a:cs typeface="Arial" pitchFamily="34" charset="0"/>
                </a:rPr>
                <a:t>10</a:t>
              </a:r>
              <a:endParaRPr lang="en-US" sz="2400">
                <a:solidFill>
                  <a:schemeClr val="tx1"/>
                </a:solidFill>
                <a:cs typeface="Arial" pitchFamily="34" charset="0"/>
              </a:endParaRPr>
            </a:p>
          </p:txBody>
        </p:sp>
        <p:sp>
          <p:nvSpPr>
            <p:cNvPr id="18461" name="Rectangle 65"/>
            <p:cNvSpPr>
              <a:spLocks noChangeArrowheads="1"/>
            </p:cNvSpPr>
            <p:nvPr/>
          </p:nvSpPr>
          <p:spPr bwMode="auto">
            <a:xfrm>
              <a:off x="736" y="2478"/>
              <a:ext cx="152" cy="1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700">
                  <a:solidFill>
                    <a:schemeClr val="tx1"/>
                  </a:solidFill>
                  <a:cs typeface="Arial" pitchFamily="34" charset="0"/>
                </a:rPr>
                <a:t>20</a:t>
              </a:r>
              <a:endParaRPr lang="en-US" sz="2400">
                <a:solidFill>
                  <a:schemeClr val="tx1"/>
                </a:solidFill>
                <a:cs typeface="Arial" pitchFamily="34" charset="0"/>
              </a:endParaRPr>
            </a:p>
          </p:txBody>
        </p:sp>
        <p:sp>
          <p:nvSpPr>
            <p:cNvPr id="18462" name="Rectangle 66"/>
            <p:cNvSpPr>
              <a:spLocks noChangeArrowheads="1"/>
            </p:cNvSpPr>
            <p:nvPr/>
          </p:nvSpPr>
          <p:spPr bwMode="auto">
            <a:xfrm>
              <a:off x="736" y="2157"/>
              <a:ext cx="152" cy="1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700">
                  <a:solidFill>
                    <a:schemeClr val="tx1"/>
                  </a:solidFill>
                  <a:cs typeface="Arial" pitchFamily="34" charset="0"/>
                </a:rPr>
                <a:t>30</a:t>
              </a:r>
              <a:endParaRPr lang="en-US" sz="2400">
                <a:solidFill>
                  <a:schemeClr val="tx1"/>
                </a:solidFill>
                <a:cs typeface="Arial" pitchFamily="34" charset="0"/>
              </a:endParaRPr>
            </a:p>
          </p:txBody>
        </p:sp>
        <p:sp>
          <p:nvSpPr>
            <p:cNvPr id="18463" name="Rectangle 67"/>
            <p:cNvSpPr>
              <a:spLocks noChangeArrowheads="1"/>
            </p:cNvSpPr>
            <p:nvPr/>
          </p:nvSpPr>
          <p:spPr bwMode="auto">
            <a:xfrm>
              <a:off x="736" y="1836"/>
              <a:ext cx="152" cy="1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700">
                  <a:solidFill>
                    <a:schemeClr val="tx1"/>
                  </a:solidFill>
                  <a:cs typeface="Arial" pitchFamily="34" charset="0"/>
                </a:rPr>
                <a:t>40</a:t>
              </a:r>
              <a:endParaRPr lang="en-US" sz="2400">
                <a:solidFill>
                  <a:schemeClr val="tx1"/>
                </a:solidFill>
                <a:cs typeface="Arial" pitchFamily="34" charset="0"/>
              </a:endParaRPr>
            </a:p>
          </p:txBody>
        </p:sp>
        <p:sp>
          <p:nvSpPr>
            <p:cNvPr id="18464" name="Rectangle 68"/>
            <p:cNvSpPr>
              <a:spLocks noChangeArrowheads="1"/>
            </p:cNvSpPr>
            <p:nvPr/>
          </p:nvSpPr>
          <p:spPr bwMode="auto">
            <a:xfrm>
              <a:off x="736" y="1523"/>
              <a:ext cx="152" cy="1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700">
                  <a:solidFill>
                    <a:schemeClr val="tx1"/>
                  </a:solidFill>
                  <a:cs typeface="Arial" pitchFamily="34" charset="0"/>
                </a:rPr>
                <a:t>50</a:t>
              </a:r>
              <a:endParaRPr lang="en-US" sz="2400">
                <a:solidFill>
                  <a:schemeClr val="tx1"/>
                </a:solidFill>
                <a:cs typeface="Arial" pitchFamily="34" charset="0"/>
              </a:endParaRPr>
            </a:p>
          </p:txBody>
        </p:sp>
        <p:sp>
          <p:nvSpPr>
            <p:cNvPr id="18465" name="Rectangle 69"/>
            <p:cNvSpPr>
              <a:spLocks noChangeArrowheads="1"/>
            </p:cNvSpPr>
            <p:nvPr/>
          </p:nvSpPr>
          <p:spPr bwMode="auto">
            <a:xfrm>
              <a:off x="736" y="1202"/>
              <a:ext cx="152" cy="163"/>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700">
                  <a:solidFill>
                    <a:schemeClr val="tx1"/>
                  </a:solidFill>
                  <a:cs typeface="Arial" pitchFamily="34" charset="0"/>
                </a:rPr>
                <a:t>60</a:t>
              </a:r>
              <a:endParaRPr lang="en-US" sz="2400">
                <a:solidFill>
                  <a:schemeClr val="tx1"/>
                </a:solidFill>
                <a:cs typeface="Arial" pitchFamily="34" charset="0"/>
              </a:endParaRPr>
            </a:p>
          </p:txBody>
        </p:sp>
        <p:sp>
          <p:nvSpPr>
            <p:cNvPr id="18466" name="Rectangle 70"/>
            <p:cNvSpPr>
              <a:spLocks noChangeArrowheads="1"/>
            </p:cNvSpPr>
            <p:nvPr/>
          </p:nvSpPr>
          <p:spPr bwMode="auto">
            <a:xfrm>
              <a:off x="977" y="3239"/>
              <a:ext cx="812"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hr-HR" sz="1400">
                  <a:solidFill>
                    <a:schemeClr val="tx1"/>
                  </a:solidFill>
                  <a:cs typeface="Arial" pitchFamily="34" charset="0"/>
                </a:rPr>
                <a:t>Zdrava trudnoća</a:t>
              </a:r>
              <a:endParaRPr lang="en-US" sz="1400">
                <a:solidFill>
                  <a:schemeClr val="tx1"/>
                </a:solidFill>
                <a:cs typeface="Arial" pitchFamily="34" charset="0"/>
              </a:endParaRPr>
            </a:p>
          </p:txBody>
        </p:sp>
        <p:sp>
          <p:nvSpPr>
            <p:cNvPr id="18467" name="Rectangle 71"/>
            <p:cNvSpPr>
              <a:spLocks noChangeArrowheads="1"/>
            </p:cNvSpPr>
            <p:nvPr/>
          </p:nvSpPr>
          <p:spPr bwMode="auto">
            <a:xfrm>
              <a:off x="2217" y="3239"/>
              <a:ext cx="479" cy="134"/>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400">
                  <a:solidFill>
                    <a:schemeClr val="tx1"/>
                  </a:solidFill>
                  <a:cs typeface="Arial" pitchFamily="34" charset="0"/>
                </a:rPr>
                <a:t>Anti-PIBF</a:t>
              </a:r>
            </a:p>
          </p:txBody>
        </p:sp>
        <p:sp>
          <p:nvSpPr>
            <p:cNvPr id="18468" name="Rectangle 72"/>
            <p:cNvSpPr>
              <a:spLocks noChangeArrowheads="1"/>
            </p:cNvSpPr>
            <p:nvPr/>
          </p:nvSpPr>
          <p:spPr bwMode="auto">
            <a:xfrm>
              <a:off x="3306" y="3239"/>
              <a:ext cx="324"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RU 486</a:t>
              </a:r>
            </a:p>
          </p:txBody>
        </p:sp>
        <p:sp>
          <p:nvSpPr>
            <p:cNvPr id="18469" name="Rectangle 73"/>
            <p:cNvSpPr>
              <a:spLocks noChangeArrowheads="1"/>
            </p:cNvSpPr>
            <p:nvPr/>
          </p:nvSpPr>
          <p:spPr bwMode="auto">
            <a:xfrm>
              <a:off x="2153" y="2765"/>
              <a:ext cx="633" cy="410"/>
            </a:xfrm>
            <a:prstGeom prst="rect">
              <a:avLst/>
            </a:prstGeom>
            <a:solidFill>
              <a:srgbClr val="FF0000"/>
            </a:solidFill>
            <a:ln w="9525">
              <a:noFill/>
              <a:miter lim="800000"/>
              <a:headEnd/>
              <a:tailEnd/>
            </a:ln>
          </p:spPr>
          <p:txBody>
            <a:bodyPr/>
            <a:lstStyle/>
            <a:p>
              <a:pPr algn="ctr" defTabSz="914400">
                <a:lnSpc>
                  <a:spcPct val="100000"/>
                </a:lnSpc>
                <a:buClrTx/>
                <a:buSzTx/>
                <a:buFontTx/>
                <a:buNone/>
              </a:pPr>
              <a:endParaRPr lang="sr-Latn-CS" sz="2600">
                <a:solidFill>
                  <a:schemeClr val="tx1"/>
                </a:solidFill>
                <a:cs typeface="Arial" pitchFamily="34" charset="0"/>
              </a:endParaRPr>
            </a:p>
          </p:txBody>
        </p:sp>
        <p:sp>
          <p:nvSpPr>
            <p:cNvPr id="18470" name="Rectangle 74"/>
            <p:cNvSpPr>
              <a:spLocks noChangeArrowheads="1"/>
            </p:cNvSpPr>
            <p:nvPr/>
          </p:nvSpPr>
          <p:spPr bwMode="auto">
            <a:xfrm>
              <a:off x="3172" y="2922"/>
              <a:ext cx="641" cy="253"/>
            </a:xfrm>
            <a:prstGeom prst="rect">
              <a:avLst/>
            </a:prstGeom>
            <a:solidFill>
              <a:srgbClr val="C00000"/>
            </a:solidFill>
            <a:ln w="9525">
              <a:noFill/>
              <a:miter lim="800000"/>
              <a:headEnd/>
              <a:tailEnd/>
            </a:ln>
          </p:spPr>
          <p:txBody>
            <a:bodyPr/>
            <a:lstStyle/>
            <a:p>
              <a:pPr algn="ctr" defTabSz="914400">
                <a:lnSpc>
                  <a:spcPct val="100000"/>
                </a:lnSpc>
                <a:buClrTx/>
                <a:buSzTx/>
                <a:buFontTx/>
                <a:buNone/>
              </a:pPr>
              <a:endParaRPr lang="sr-Latn-CS" sz="2600">
                <a:solidFill>
                  <a:schemeClr val="tx1"/>
                </a:solidFill>
                <a:cs typeface="Arial" pitchFamily="34" charset="0"/>
              </a:endParaRPr>
            </a:p>
          </p:txBody>
        </p:sp>
        <p:sp>
          <p:nvSpPr>
            <p:cNvPr id="18471" name="Text Box 75"/>
            <p:cNvSpPr txBox="1">
              <a:spLocks noChangeArrowheads="1"/>
            </p:cNvSpPr>
            <p:nvPr/>
          </p:nvSpPr>
          <p:spPr bwMode="auto">
            <a:xfrm>
              <a:off x="3339" y="2616"/>
              <a:ext cx="373" cy="250"/>
            </a:xfrm>
            <a:prstGeom prst="rect">
              <a:avLst/>
            </a:prstGeom>
            <a:noFill/>
            <a:ln w="9525">
              <a:noFill/>
              <a:miter lim="800000"/>
              <a:headEnd/>
              <a:tailEnd/>
            </a:ln>
          </p:spPr>
          <p:txBody>
            <a:bodyPr>
              <a:spAutoFit/>
            </a:bodyPr>
            <a:lstStyle/>
            <a:p>
              <a:pPr defTabSz="914400" eaLnBrk="0" hangingPunct="0">
                <a:lnSpc>
                  <a:spcPct val="100000"/>
                </a:lnSpc>
                <a:buClrTx/>
                <a:buSzTx/>
                <a:buFontTx/>
                <a:buNone/>
              </a:pPr>
              <a:r>
                <a:rPr lang="en-US">
                  <a:solidFill>
                    <a:schemeClr val="tx1"/>
                  </a:solidFill>
                  <a:cs typeface="Arial" pitchFamily="34" charset="0"/>
                </a:rPr>
                <a:t>  *</a:t>
              </a:r>
            </a:p>
          </p:txBody>
        </p:sp>
        <p:sp>
          <p:nvSpPr>
            <p:cNvPr id="18472" name="Text Box 76"/>
            <p:cNvSpPr txBox="1">
              <a:spLocks noChangeArrowheads="1"/>
            </p:cNvSpPr>
            <p:nvPr/>
          </p:nvSpPr>
          <p:spPr bwMode="auto">
            <a:xfrm>
              <a:off x="4241" y="2931"/>
              <a:ext cx="695" cy="212"/>
            </a:xfrm>
            <a:prstGeom prst="rect">
              <a:avLst/>
            </a:prstGeom>
            <a:noFill/>
            <a:ln w="9525">
              <a:noFill/>
              <a:miter lim="800000"/>
              <a:headEnd/>
              <a:tailEnd/>
            </a:ln>
          </p:spPr>
          <p:txBody>
            <a:bodyPr>
              <a:spAutoFit/>
            </a:bodyPr>
            <a:lstStyle/>
            <a:p>
              <a:pPr defTabSz="914400" eaLnBrk="0" hangingPunct="0">
                <a:lnSpc>
                  <a:spcPct val="100000"/>
                </a:lnSpc>
                <a:spcBef>
                  <a:spcPct val="50000"/>
                </a:spcBef>
                <a:buClrTx/>
                <a:buSzTx/>
                <a:buFontTx/>
                <a:buNone/>
              </a:pPr>
              <a:r>
                <a:rPr lang="en-US" sz="1600" b="1">
                  <a:solidFill>
                    <a:srgbClr val="C00000"/>
                  </a:solidFill>
                  <a:cs typeface="Arial" pitchFamily="34" charset="0"/>
                </a:rPr>
                <a:t>* </a:t>
              </a:r>
              <a:r>
                <a:rPr lang="en-US" sz="1600" b="1" i="1">
                  <a:solidFill>
                    <a:srgbClr val="C00000"/>
                  </a:solidFill>
                  <a:cs typeface="Arial" pitchFamily="34" charset="0"/>
                </a:rPr>
                <a:t>p </a:t>
              </a:r>
              <a:r>
                <a:rPr lang="en-US" sz="1600" b="1">
                  <a:solidFill>
                    <a:srgbClr val="C00000"/>
                  </a:solidFill>
                  <a:cs typeface="Arial" pitchFamily="34" charset="0"/>
                </a:rPr>
                <a:t>=0,01</a:t>
              </a:r>
            </a:p>
          </p:txBody>
        </p:sp>
        <p:sp>
          <p:nvSpPr>
            <p:cNvPr id="18473" name="Text Box 77"/>
            <p:cNvSpPr txBox="1">
              <a:spLocks noChangeArrowheads="1"/>
            </p:cNvSpPr>
            <p:nvPr/>
          </p:nvSpPr>
          <p:spPr bwMode="auto">
            <a:xfrm>
              <a:off x="2296" y="2389"/>
              <a:ext cx="373" cy="250"/>
            </a:xfrm>
            <a:prstGeom prst="rect">
              <a:avLst/>
            </a:prstGeom>
            <a:noFill/>
            <a:ln w="9525">
              <a:noFill/>
              <a:miter lim="800000"/>
              <a:headEnd/>
              <a:tailEnd/>
            </a:ln>
          </p:spPr>
          <p:txBody>
            <a:bodyPr>
              <a:spAutoFit/>
            </a:bodyPr>
            <a:lstStyle/>
            <a:p>
              <a:pPr defTabSz="914400" eaLnBrk="0" hangingPunct="0">
                <a:lnSpc>
                  <a:spcPct val="100000"/>
                </a:lnSpc>
                <a:buClrTx/>
                <a:buSzTx/>
                <a:buFontTx/>
                <a:buNone/>
              </a:pPr>
              <a:r>
                <a:rPr lang="en-US">
                  <a:solidFill>
                    <a:schemeClr val="tx1"/>
                  </a:solidFill>
                  <a:cs typeface="Arial" pitchFamily="34" charset="0"/>
                </a:rPr>
                <a:t>  *</a:t>
              </a:r>
            </a:p>
          </p:txBody>
        </p:sp>
      </p:grpSp>
      <p:sp>
        <p:nvSpPr>
          <p:cNvPr id="531497" name="Rectangle 41"/>
          <p:cNvSpPr>
            <a:spLocks noChangeArrowheads="1"/>
          </p:cNvSpPr>
          <p:nvPr/>
        </p:nvSpPr>
        <p:spPr bwMode="auto">
          <a:xfrm>
            <a:off x="539750" y="4445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altLang="fr-FR" sz="2800">
                <a:solidFill>
                  <a:srgbClr val="2A8DBA"/>
                </a:solidFill>
                <a:effectLst>
                  <a:outerShdw blurRad="38100" dist="38100" dir="2700000" algn="tl">
                    <a:srgbClr val="C0C0C0"/>
                  </a:outerShdw>
                </a:effectLst>
              </a:rPr>
              <a:t>Nedostatak </a:t>
            </a:r>
            <a:r>
              <a:rPr lang="en-US" altLang="fr-FR" sz="2800">
                <a:solidFill>
                  <a:srgbClr val="2A8DBA"/>
                </a:solidFill>
                <a:effectLst>
                  <a:outerShdw blurRad="38100" dist="38100" dir="2700000" algn="tl">
                    <a:srgbClr val="C0C0C0"/>
                  </a:outerShdw>
                </a:effectLst>
              </a:rPr>
              <a:t>PIBF </a:t>
            </a:r>
            <a:r>
              <a:rPr lang="hr-HR" altLang="fr-FR" sz="2800">
                <a:solidFill>
                  <a:srgbClr val="2A8DBA"/>
                </a:solidFill>
                <a:effectLst>
                  <a:outerShdw blurRad="38100" dist="38100" dir="2700000" algn="tl">
                    <a:srgbClr val="C0C0C0"/>
                  </a:outerShdw>
                </a:effectLst>
              </a:rPr>
              <a:t>inhibira</a:t>
            </a:r>
            <a:r>
              <a:rPr lang="en-US" altLang="fr-FR" sz="2800">
                <a:solidFill>
                  <a:srgbClr val="2A8DBA"/>
                </a:solidFill>
                <a:effectLst>
                  <a:outerShdw blurRad="38100" dist="38100" dir="2700000" algn="tl">
                    <a:srgbClr val="C0C0C0"/>
                  </a:outerShdw>
                </a:effectLst>
              </a:rPr>
              <a:t> </a:t>
            </a:r>
            <a:r>
              <a:rPr lang="hr-HR" altLang="fr-FR" sz="2800">
                <a:solidFill>
                  <a:srgbClr val="2A8DBA"/>
                </a:solidFill>
                <a:effectLst>
                  <a:outerShdw blurRad="38100" dist="38100" dir="2700000" algn="tl">
                    <a:srgbClr val="C0C0C0"/>
                  </a:outerShdw>
                </a:effectLst>
              </a:rPr>
              <a:t>stvaranje asimetričnih antitijela</a:t>
            </a:r>
            <a:r>
              <a:rPr lang="hr-HR" sz="2800" baseline="30000">
                <a:solidFill>
                  <a:srgbClr val="2A8DBA"/>
                </a:solidFill>
                <a:effectLst>
                  <a:outerShdw blurRad="38100" dist="38100" dir="2700000" algn="tl">
                    <a:srgbClr val="C0C0C0"/>
                  </a:outerShdw>
                </a:effectLst>
              </a:rPr>
              <a:t>1</a:t>
            </a:r>
            <a:endParaRPr lang="en-GB" sz="2800" baseline="30000">
              <a:solidFill>
                <a:srgbClr val="2A8DBA"/>
              </a:solidFill>
              <a:effectLst>
                <a:outerShdw blurRad="38100" dist="38100" dir="2700000" algn="tl">
                  <a:srgbClr val="C0C0C0"/>
                </a:outerShdw>
              </a:effectLst>
            </a:endParaRPr>
          </a:p>
        </p:txBody>
      </p:sp>
      <p:pic>
        <p:nvPicPr>
          <p:cNvPr id="36866" name="Picture 2" descr="https://encrypted-tbn1.gstatic.com/images?q=tbn:ANd9GcSrDQFOv8Aq9bjx_1jLCMcO_4A0pJhO-PZYfTmvkDB041EtKSok"/>
          <p:cNvPicPr>
            <a:picLocks noChangeAspect="1" noChangeArrowheads="1"/>
          </p:cNvPicPr>
          <p:nvPr/>
        </p:nvPicPr>
        <p:blipFill>
          <a:blip r:embed="rId3" cstate="print"/>
          <a:srcRect/>
          <a:stretch>
            <a:fillRect/>
          </a:stretch>
        </p:blipFill>
        <p:spPr bwMode="auto">
          <a:xfrm>
            <a:off x="4191000" y="685800"/>
            <a:ext cx="4495800" cy="2209800"/>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half" idx="10"/>
          </p:nvPr>
        </p:nvSpPr>
        <p:spPr>
          <a:noFill/>
        </p:spPr>
        <p:txBody>
          <a:bodyPr/>
          <a:lstStyle/>
          <a:p>
            <a:r>
              <a:rPr lang="sr-Latn-CS" smtClean="0"/>
              <a:t>Šibenik, svibanj 2014.                  </a:t>
            </a:r>
            <a:endParaRPr lang="en-GB" smtClean="0"/>
          </a:p>
        </p:txBody>
      </p:sp>
      <p:sp>
        <p:nvSpPr>
          <p:cNvPr id="19459" name="Text Box 4"/>
          <p:cNvSpPr txBox="1">
            <a:spLocks noChangeArrowheads="1"/>
          </p:cNvSpPr>
          <p:nvPr/>
        </p:nvSpPr>
        <p:spPr bwMode="auto">
          <a:xfrm>
            <a:off x="5181600" y="6383179"/>
            <a:ext cx="3873500" cy="246221"/>
          </a:xfrm>
          <a:prstGeom prst="rect">
            <a:avLst/>
          </a:prstGeom>
          <a:noFill/>
          <a:ln w="9525">
            <a:noFill/>
            <a:miter lim="800000"/>
            <a:headEnd/>
            <a:tailEnd/>
          </a:ln>
        </p:spPr>
        <p:txBody>
          <a:bodyPr wrap="square">
            <a:spAutoFit/>
          </a:bodyPr>
          <a:lstStyle/>
          <a:p>
            <a:pPr algn="r" defTabSz="914400" eaLnBrk="0" hangingPunct="0">
              <a:lnSpc>
                <a:spcPct val="100000"/>
              </a:lnSpc>
              <a:buClrTx/>
              <a:buSzTx/>
              <a:buFontTx/>
              <a:buNone/>
            </a:pPr>
            <a:r>
              <a:rPr lang="hr-HR" sz="1000" dirty="0">
                <a:solidFill>
                  <a:schemeClr val="tx1"/>
                </a:solidFill>
                <a:cs typeface="Arial" pitchFamily="34" charset="0"/>
              </a:rPr>
              <a:t>1. </a:t>
            </a:r>
            <a:r>
              <a:rPr lang="de-DE" sz="1000" dirty="0">
                <a:solidFill>
                  <a:schemeClr val="tx1"/>
                </a:solidFill>
                <a:cs typeface="Arial" pitchFamily="34" charset="0"/>
              </a:rPr>
              <a:t>Szekeres-Barthó J.</a:t>
            </a:r>
            <a:r>
              <a:rPr lang="de-DE" sz="1000" dirty="0">
                <a:solidFill>
                  <a:srgbClr val="FFFFFF"/>
                </a:solidFill>
                <a:cs typeface="Arial" pitchFamily="34" charset="0"/>
              </a:rPr>
              <a:t> </a:t>
            </a:r>
            <a:r>
              <a:rPr lang="de-DE" sz="1000" i="1" dirty="0">
                <a:solidFill>
                  <a:schemeClr val="tx1"/>
                </a:solidFill>
                <a:cs typeface="Arial" pitchFamily="34" charset="0"/>
              </a:rPr>
              <a:t>Gynecological</a:t>
            </a:r>
            <a:r>
              <a:rPr lang="de-DE" sz="1000" i="1" dirty="0">
                <a:solidFill>
                  <a:srgbClr val="FFFFFF"/>
                </a:solidFill>
                <a:cs typeface="Arial" pitchFamily="34" charset="0"/>
              </a:rPr>
              <a:t> </a:t>
            </a:r>
            <a:r>
              <a:rPr lang="de-DE" sz="1000" i="1" dirty="0">
                <a:solidFill>
                  <a:schemeClr val="tx1"/>
                </a:solidFill>
                <a:cs typeface="Arial" pitchFamily="34" charset="0"/>
              </a:rPr>
              <a:t>Endocrinology</a:t>
            </a:r>
            <a:r>
              <a:rPr lang="de-DE" sz="1000" dirty="0">
                <a:solidFill>
                  <a:schemeClr val="tx1"/>
                </a:solidFill>
                <a:cs typeface="Arial" pitchFamily="34" charset="0"/>
              </a:rPr>
              <a:t> 2001; 15</a:t>
            </a:r>
            <a:r>
              <a:rPr lang="de-DE" sz="1000" b="1" dirty="0">
                <a:solidFill>
                  <a:schemeClr val="tx1"/>
                </a:solidFill>
                <a:cs typeface="Arial" pitchFamily="34" charset="0"/>
              </a:rPr>
              <a:t> </a:t>
            </a:r>
            <a:r>
              <a:rPr lang="de-DE" sz="1000" dirty="0">
                <a:solidFill>
                  <a:schemeClr val="tx1"/>
                </a:solidFill>
                <a:cs typeface="Arial" pitchFamily="34" charset="0"/>
              </a:rPr>
              <a:t>(S5): 43.</a:t>
            </a:r>
          </a:p>
        </p:txBody>
      </p:sp>
      <p:grpSp>
        <p:nvGrpSpPr>
          <p:cNvPr id="2" name="Group 66"/>
          <p:cNvGrpSpPr>
            <a:grpSpLocks/>
          </p:cNvGrpSpPr>
          <p:nvPr/>
        </p:nvGrpSpPr>
        <p:grpSpPr bwMode="auto">
          <a:xfrm>
            <a:off x="549274" y="1757363"/>
            <a:ext cx="5651498" cy="3810000"/>
            <a:chOff x="307" y="840"/>
            <a:chExt cx="3560" cy="2400"/>
          </a:xfrm>
        </p:grpSpPr>
        <p:sp>
          <p:nvSpPr>
            <p:cNvPr id="19462" name="Text Box 67"/>
            <p:cNvSpPr txBox="1">
              <a:spLocks noChangeArrowheads="1"/>
            </p:cNvSpPr>
            <p:nvPr/>
          </p:nvSpPr>
          <p:spPr bwMode="auto">
            <a:xfrm rot="16200000">
              <a:off x="-562" y="1709"/>
              <a:ext cx="1989" cy="252"/>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fr-BE" sz="2000" dirty="0">
                  <a:solidFill>
                    <a:schemeClr val="tx1"/>
                  </a:solidFill>
                  <a:cs typeface="Arial" pitchFamily="34" charset="0"/>
                </a:rPr>
                <a:t>PIBF </a:t>
              </a:r>
              <a:r>
                <a:rPr lang="hr-HR" sz="2000" dirty="0">
                  <a:solidFill>
                    <a:schemeClr val="tx1"/>
                  </a:solidFill>
                  <a:cs typeface="Arial" pitchFamily="34" charset="0"/>
                </a:rPr>
                <a:t>pozitivne stanice</a:t>
              </a:r>
              <a:r>
                <a:rPr lang="fr-BE" sz="2000" dirty="0">
                  <a:solidFill>
                    <a:schemeClr val="tx1"/>
                  </a:solidFill>
                  <a:cs typeface="Arial" pitchFamily="34" charset="0"/>
                </a:rPr>
                <a:t> (%)</a:t>
              </a:r>
              <a:endParaRPr lang="nl-NL" sz="2000" dirty="0">
                <a:solidFill>
                  <a:schemeClr val="tx1"/>
                </a:solidFill>
                <a:cs typeface="Arial" pitchFamily="34" charset="0"/>
              </a:endParaRPr>
            </a:p>
          </p:txBody>
        </p:sp>
        <p:sp>
          <p:nvSpPr>
            <p:cNvPr id="19463" name="Text Box 68"/>
            <p:cNvSpPr txBox="1">
              <a:spLocks noChangeArrowheads="1"/>
            </p:cNvSpPr>
            <p:nvPr/>
          </p:nvSpPr>
          <p:spPr bwMode="auto">
            <a:xfrm>
              <a:off x="1383" y="3067"/>
              <a:ext cx="1622" cy="173"/>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hr-HR" sz="1200">
                  <a:solidFill>
                    <a:schemeClr val="tx1"/>
                  </a:solidFill>
                  <a:cs typeface="Arial" pitchFamily="34" charset="0"/>
                </a:rPr>
                <a:t>Koncentracije didrogesterona </a:t>
              </a:r>
              <a:r>
                <a:rPr lang="fr-BE" sz="1200">
                  <a:solidFill>
                    <a:schemeClr val="tx1"/>
                  </a:solidFill>
                  <a:cs typeface="Arial" pitchFamily="34" charset="0"/>
                </a:rPr>
                <a:t>µg/ml</a:t>
              </a:r>
              <a:endParaRPr lang="nl-NL" sz="1200">
                <a:solidFill>
                  <a:schemeClr val="tx1"/>
                </a:solidFill>
                <a:cs typeface="Arial" pitchFamily="34" charset="0"/>
              </a:endParaRPr>
            </a:p>
          </p:txBody>
        </p:sp>
        <p:sp>
          <p:nvSpPr>
            <p:cNvPr id="23560" name="Rectangle 69"/>
            <p:cNvSpPr>
              <a:spLocks noChangeArrowheads="1"/>
            </p:cNvSpPr>
            <p:nvPr/>
          </p:nvSpPr>
          <p:spPr bwMode="auto">
            <a:xfrm>
              <a:off x="1309" y="2137"/>
              <a:ext cx="281" cy="656"/>
            </a:xfrm>
            <a:prstGeom prst="rect">
              <a:avLst/>
            </a:prstGeom>
            <a:solidFill>
              <a:schemeClr val="accent2">
                <a:lumMod val="40000"/>
                <a:lumOff val="60000"/>
              </a:schemeClr>
            </a:solidFill>
            <a:ln w="9525">
              <a:noFill/>
              <a:miter lim="800000"/>
              <a:headEnd/>
              <a:tailEnd/>
            </a:ln>
          </p:spPr>
          <p:txBody>
            <a:bodyPr/>
            <a:lstStyle/>
            <a:p>
              <a:pPr algn="ctr" defTabSz="914400">
                <a:lnSpc>
                  <a:spcPct val="100000"/>
                </a:lnSpc>
                <a:buClrTx/>
                <a:buSzTx/>
                <a:buFontTx/>
                <a:buNone/>
                <a:defRPr/>
              </a:pPr>
              <a:endParaRPr lang="sr-Latn-CS" sz="1200">
                <a:solidFill>
                  <a:schemeClr val="tx1"/>
                </a:solidFill>
                <a:cs typeface="Arial" pitchFamily="34" charset="0"/>
              </a:endParaRPr>
            </a:p>
          </p:txBody>
        </p:sp>
        <p:sp>
          <p:nvSpPr>
            <p:cNvPr id="23561" name="Rectangle 70"/>
            <p:cNvSpPr>
              <a:spLocks noChangeArrowheads="1"/>
            </p:cNvSpPr>
            <p:nvPr/>
          </p:nvSpPr>
          <p:spPr bwMode="auto">
            <a:xfrm>
              <a:off x="1681" y="2167"/>
              <a:ext cx="281" cy="626"/>
            </a:xfrm>
            <a:prstGeom prst="rect">
              <a:avLst/>
            </a:prstGeom>
            <a:solidFill>
              <a:schemeClr val="accent2">
                <a:lumMod val="40000"/>
                <a:lumOff val="60000"/>
              </a:schemeClr>
            </a:solidFill>
            <a:ln w="9525">
              <a:noFill/>
              <a:miter lim="800000"/>
              <a:headEnd/>
              <a:tailEnd/>
            </a:ln>
          </p:spPr>
          <p:txBody>
            <a:bodyPr/>
            <a:lstStyle/>
            <a:p>
              <a:pPr algn="ctr" defTabSz="914400">
                <a:lnSpc>
                  <a:spcPct val="100000"/>
                </a:lnSpc>
                <a:buClrTx/>
                <a:buSzTx/>
                <a:buFontTx/>
                <a:buNone/>
                <a:defRPr/>
              </a:pPr>
              <a:endParaRPr lang="sr-Latn-CS" sz="1200">
                <a:solidFill>
                  <a:schemeClr val="tx1"/>
                </a:solidFill>
                <a:cs typeface="Arial" pitchFamily="34" charset="0"/>
              </a:endParaRPr>
            </a:p>
          </p:txBody>
        </p:sp>
        <p:sp>
          <p:nvSpPr>
            <p:cNvPr id="23562" name="Rectangle 71"/>
            <p:cNvSpPr>
              <a:spLocks noChangeArrowheads="1"/>
            </p:cNvSpPr>
            <p:nvPr/>
          </p:nvSpPr>
          <p:spPr bwMode="auto">
            <a:xfrm>
              <a:off x="2053" y="2010"/>
              <a:ext cx="281" cy="783"/>
            </a:xfrm>
            <a:prstGeom prst="rect">
              <a:avLst/>
            </a:prstGeom>
            <a:solidFill>
              <a:schemeClr val="accent2">
                <a:lumMod val="60000"/>
                <a:lumOff val="40000"/>
              </a:schemeClr>
            </a:solidFill>
            <a:ln w="9525">
              <a:noFill/>
              <a:miter lim="800000"/>
              <a:headEnd/>
              <a:tailEnd/>
            </a:ln>
          </p:spPr>
          <p:txBody>
            <a:bodyPr/>
            <a:lstStyle/>
            <a:p>
              <a:pPr algn="ctr" defTabSz="914400">
                <a:lnSpc>
                  <a:spcPct val="100000"/>
                </a:lnSpc>
                <a:buClrTx/>
                <a:buSzTx/>
                <a:buFontTx/>
                <a:buNone/>
                <a:defRPr/>
              </a:pPr>
              <a:endParaRPr lang="sr-Latn-CS" sz="1200">
                <a:solidFill>
                  <a:schemeClr val="tx1"/>
                </a:solidFill>
                <a:cs typeface="Arial" pitchFamily="34" charset="0"/>
              </a:endParaRPr>
            </a:p>
          </p:txBody>
        </p:sp>
        <p:sp>
          <p:nvSpPr>
            <p:cNvPr id="23563" name="Rectangle 72"/>
            <p:cNvSpPr>
              <a:spLocks noChangeArrowheads="1"/>
            </p:cNvSpPr>
            <p:nvPr/>
          </p:nvSpPr>
          <p:spPr bwMode="auto">
            <a:xfrm>
              <a:off x="2426" y="2167"/>
              <a:ext cx="280" cy="626"/>
            </a:xfrm>
            <a:prstGeom prst="rect">
              <a:avLst/>
            </a:prstGeom>
            <a:solidFill>
              <a:schemeClr val="accent2">
                <a:lumMod val="40000"/>
                <a:lumOff val="60000"/>
              </a:schemeClr>
            </a:solidFill>
            <a:ln w="9525">
              <a:noFill/>
              <a:miter lim="800000"/>
              <a:headEnd/>
              <a:tailEnd/>
            </a:ln>
          </p:spPr>
          <p:txBody>
            <a:bodyPr/>
            <a:lstStyle/>
            <a:p>
              <a:pPr algn="ctr" defTabSz="914400">
                <a:lnSpc>
                  <a:spcPct val="100000"/>
                </a:lnSpc>
                <a:buClrTx/>
                <a:buSzTx/>
                <a:buFontTx/>
                <a:buNone/>
                <a:defRPr/>
              </a:pPr>
              <a:endParaRPr lang="sr-Latn-CS" sz="1200">
                <a:solidFill>
                  <a:schemeClr val="tx1"/>
                </a:solidFill>
                <a:cs typeface="Arial" pitchFamily="34" charset="0"/>
              </a:endParaRPr>
            </a:p>
          </p:txBody>
        </p:sp>
        <p:sp>
          <p:nvSpPr>
            <p:cNvPr id="23564" name="Rectangle 73"/>
            <p:cNvSpPr>
              <a:spLocks noChangeArrowheads="1"/>
            </p:cNvSpPr>
            <p:nvPr/>
          </p:nvSpPr>
          <p:spPr bwMode="auto">
            <a:xfrm>
              <a:off x="2798" y="1853"/>
              <a:ext cx="281" cy="940"/>
            </a:xfrm>
            <a:prstGeom prst="rect">
              <a:avLst/>
            </a:prstGeom>
            <a:solidFill>
              <a:schemeClr val="accent2">
                <a:lumMod val="60000"/>
                <a:lumOff val="40000"/>
              </a:schemeClr>
            </a:solidFill>
            <a:ln w="9525">
              <a:noFill/>
              <a:miter lim="800000"/>
              <a:headEnd/>
              <a:tailEnd/>
            </a:ln>
          </p:spPr>
          <p:txBody>
            <a:bodyPr/>
            <a:lstStyle/>
            <a:p>
              <a:pPr algn="ctr" defTabSz="914400">
                <a:lnSpc>
                  <a:spcPct val="100000"/>
                </a:lnSpc>
                <a:buClrTx/>
                <a:buSzTx/>
                <a:buFontTx/>
                <a:buNone/>
                <a:defRPr/>
              </a:pPr>
              <a:endParaRPr lang="sr-Latn-CS" sz="1200">
                <a:solidFill>
                  <a:schemeClr val="tx1"/>
                </a:solidFill>
                <a:cs typeface="Arial" pitchFamily="34" charset="0"/>
              </a:endParaRPr>
            </a:p>
          </p:txBody>
        </p:sp>
        <p:sp>
          <p:nvSpPr>
            <p:cNvPr id="23565" name="Rectangle 74"/>
            <p:cNvSpPr>
              <a:spLocks noChangeArrowheads="1"/>
            </p:cNvSpPr>
            <p:nvPr/>
          </p:nvSpPr>
          <p:spPr bwMode="auto">
            <a:xfrm>
              <a:off x="3201" y="1533"/>
              <a:ext cx="281" cy="1253"/>
            </a:xfrm>
            <a:prstGeom prst="rect">
              <a:avLst/>
            </a:prstGeom>
            <a:solidFill>
              <a:schemeClr val="accent2">
                <a:lumMod val="75000"/>
              </a:schemeClr>
            </a:solidFill>
            <a:ln w="9525">
              <a:noFill/>
              <a:miter lim="800000"/>
              <a:headEnd/>
              <a:tailEnd/>
            </a:ln>
          </p:spPr>
          <p:txBody>
            <a:bodyPr/>
            <a:lstStyle/>
            <a:p>
              <a:pPr algn="ctr" defTabSz="914400">
                <a:lnSpc>
                  <a:spcPct val="100000"/>
                </a:lnSpc>
                <a:buClrTx/>
                <a:buSzTx/>
                <a:buFontTx/>
                <a:buNone/>
                <a:defRPr/>
              </a:pPr>
              <a:endParaRPr lang="sr-Latn-CS" sz="1200">
                <a:solidFill>
                  <a:schemeClr val="tx1"/>
                </a:solidFill>
                <a:cs typeface="Arial" pitchFamily="34" charset="0"/>
              </a:endParaRPr>
            </a:p>
          </p:txBody>
        </p:sp>
        <p:sp>
          <p:nvSpPr>
            <p:cNvPr id="23566" name="Rectangle 75"/>
            <p:cNvSpPr>
              <a:spLocks noChangeArrowheads="1"/>
            </p:cNvSpPr>
            <p:nvPr/>
          </p:nvSpPr>
          <p:spPr bwMode="auto">
            <a:xfrm>
              <a:off x="3542" y="1443"/>
              <a:ext cx="281" cy="1350"/>
            </a:xfrm>
            <a:prstGeom prst="rect">
              <a:avLst/>
            </a:prstGeom>
            <a:solidFill>
              <a:schemeClr val="accent2">
                <a:lumMod val="50000"/>
              </a:schemeClr>
            </a:solidFill>
            <a:ln w="9525">
              <a:noFill/>
              <a:miter lim="800000"/>
              <a:headEnd/>
              <a:tailEnd/>
            </a:ln>
          </p:spPr>
          <p:txBody>
            <a:bodyPr/>
            <a:lstStyle/>
            <a:p>
              <a:pPr algn="ctr" defTabSz="914400">
                <a:lnSpc>
                  <a:spcPct val="100000"/>
                </a:lnSpc>
                <a:buClrTx/>
                <a:buSzTx/>
                <a:buFontTx/>
                <a:buNone/>
                <a:defRPr/>
              </a:pPr>
              <a:endParaRPr lang="sr-Latn-CS" sz="1200">
                <a:solidFill>
                  <a:schemeClr val="tx1"/>
                </a:solidFill>
                <a:cs typeface="Arial" pitchFamily="34" charset="0"/>
              </a:endParaRPr>
            </a:p>
          </p:txBody>
        </p:sp>
        <p:sp>
          <p:nvSpPr>
            <p:cNvPr id="19471" name="Line 76"/>
            <p:cNvSpPr>
              <a:spLocks noChangeShapeType="1"/>
            </p:cNvSpPr>
            <p:nvPr/>
          </p:nvSpPr>
          <p:spPr bwMode="auto">
            <a:xfrm flipV="1">
              <a:off x="1447" y="1973"/>
              <a:ext cx="1" cy="164"/>
            </a:xfrm>
            <a:prstGeom prst="line">
              <a:avLst/>
            </a:prstGeom>
            <a:noFill/>
            <a:ln w="11176">
              <a:solidFill>
                <a:srgbClr val="808080"/>
              </a:solidFill>
              <a:round/>
              <a:headEnd/>
              <a:tailEnd/>
            </a:ln>
          </p:spPr>
          <p:txBody>
            <a:bodyPr/>
            <a:lstStyle/>
            <a:p>
              <a:endParaRPr lang="hr-HR"/>
            </a:p>
          </p:txBody>
        </p:sp>
        <p:sp>
          <p:nvSpPr>
            <p:cNvPr id="19472" name="Line 77"/>
            <p:cNvSpPr>
              <a:spLocks noChangeShapeType="1"/>
            </p:cNvSpPr>
            <p:nvPr/>
          </p:nvSpPr>
          <p:spPr bwMode="auto">
            <a:xfrm>
              <a:off x="1426" y="1973"/>
              <a:ext cx="48" cy="1"/>
            </a:xfrm>
            <a:prstGeom prst="line">
              <a:avLst/>
            </a:prstGeom>
            <a:noFill/>
            <a:ln w="11176">
              <a:solidFill>
                <a:srgbClr val="808080"/>
              </a:solidFill>
              <a:round/>
              <a:headEnd/>
              <a:tailEnd/>
            </a:ln>
          </p:spPr>
          <p:txBody>
            <a:bodyPr/>
            <a:lstStyle/>
            <a:p>
              <a:endParaRPr lang="hr-HR"/>
            </a:p>
          </p:txBody>
        </p:sp>
        <p:sp>
          <p:nvSpPr>
            <p:cNvPr id="19473" name="Line 78"/>
            <p:cNvSpPr>
              <a:spLocks noChangeShapeType="1"/>
            </p:cNvSpPr>
            <p:nvPr/>
          </p:nvSpPr>
          <p:spPr bwMode="auto">
            <a:xfrm flipV="1">
              <a:off x="1819" y="2010"/>
              <a:ext cx="1" cy="157"/>
            </a:xfrm>
            <a:prstGeom prst="line">
              <a:avLst/>
            </a:prstGeom>
            <a:noFill/>
            <a:ln w="11176">
              <a:solidFill>
                <a:srgbClr val="808080"/>
              </a:solidFill>
              <a:round/>
              <a:headEnd/>
              <a:tailEnd/>
            </a:ln>
          </p:spPr>
          <p:txBody>
            <a:bodyPr/>
            <a:lstStyle/>
            <a:p>
              <a:endParaRPr lang="hr-HR"/>
            </a:p>
          </p:txBody>
        </p:sp>
        <p:sp>
          <p:nvSpPr>
            <p:cNvPr id="19474" name="Line 79"/>
            <p:cNvSpPr>
              <a:spLocks noChangeShapeType="1"/>
            </p:cNvSpPr>
            <p:nvPr/>
          </p:nvSpPr>
          <p:spPr bwMode="auto">
            <a:xfrm>
              <a:off x="1799" y="2010"/>
              <a:ext cx="48" cy="1"/>
            </a:xfrm>
            <a:prstGeom prst="line">
              <a:avLst/>
            </a:prstGeom>
            <a:noFill/>
            <a:ln w="11176">
              <a:solidFill>
                <a:srgbClr val="808080"/>
              </a:solidFill>
              <a:round/>
              <a:headEnd/>
              <a:tailEnd/>
            </a:ln>
          </p:spPr>
          <p:txBody>
            <a:bodyPr/>
            <a:lstStyle/>
            <a:p>
              <a:endParaRPr lang="hr-HR"/>
            </a:p>
          </p:txBody>
        </p:sp>
        <p:sp>
          <p:nvSpPr>
            <p:cNvPr id="19475" name="Line 80"/>
            <p:cNvSpPr>
              <a:spLocks noChangeShapeType="1"/>
            </p:cNvSpPr>
            <p:nvPr/>
          </p:nvSpPr>
          <p:spPr bwMode="auto">
            <a:xfrm flipV="1">
              <a:off x="2191" y="1816"/>
              <a:ext cx="1" cy="194"/>
            </a:xfrm>
            <a:prstGeom prst="line">
              <a:avLst/>
            </a:prstGeom>
            <a:noFill/>
            <a:ln w="11176">
              <a:solidFill>
                <a:srgbClr val="808080"/>
              </a:solidFill>
              <a:round/>
              <a:headEnd/>
              <a:tailEnd/>
            </a:ln>
          </p:spPr>
          <p:txBody>
            <a:bodyPr/>
            <a:lstStyle/>
            <a:p>
              <a:endParaRPr lang="hr-HR"/>
            </a:p>
          </p:txBody>
        </p:sp>
        <p:sp>
          <p:nvSpPr>
            <p:cNvPr id="19476" name="Line 81"/>
            <p:cNvSpPr>
              <a:spLocks noChangeShapeType="1"/>
            </p:cNvSpPr>
            <p:nvPr/>
          </p:nvSpPr>
          <p:spPr bwMode="auto">
            <a:xfrm>
              <a:off x="2170" y="1816"/>
              <a:ext cx="49" cy="1"/>
            </a:xfrm>
            <a:prstGeom prst="line">
              <a:avLst/>
            </a:prstGeom>
            <a:noFill/>
            <a:ln w="11176">
              <a:solidFill>
                <a:srgbClr val="808080"/>
              </a:solidFill>
              <a:round/>
              <a:headEnd/>
              <a:tailEnd/>
            </a:ln>
          </p:spPr>
          <p:txBody>
            <a:bodyPr/>
            <a:lstStyle/>
            <a:p>
              <a:endParaRPr lang="hr-HR"/>
            </a:p>
          </p:txBody>
        </p:sp>
        <p:sp>
          <p:nvSpPr>
            <p:cNvPr id="19477" name="Line 82"/>
            <p:cNvSpPr>
              <a:spLocks noChangeShapeType="1"/>
            </p:cNvSpPr>
            <p:nvPr/>
          </p:nvSpPr>
          <p:spPr bwMode="auto">
            <a:xfrm flipV="1">
              <a:off x="2563" y="2010"/>
              <a:ext cx="1" cy="157"/>
            </a:xfrm>
            <a:prstGeom prst="line">
              <a:avLst/>
            </a:prstGeom>
            <a:noFill/>
            <a:ln w="11176">
              <a:solidFill>
                <a:srgbClr val="808080"/>
              </a:solidFill>
              <a:round/>
              <a:headEnd/>
              <a:tailEnd/>
            </a:ln>
          </p:spPr>
          <p:txBody>
            <a:bodyPr/>
            <a:lstStyle/>
            <a:p>
              <a:endParaRPr lang="hr-HR"/>
            </a:p>
          </p:txBody>
        </p:sp>
        <p:sp>
          <p:nvSpPr>
            <p:cNvPr id="19478" name="Line 83"/>
            <p:cNvSpPr>
              <a:spLocks noChangeShapeType="1"/>
            </p:cNvSpPr>
            <p:nvPr/>
          </p:nvSpPr>
          <p:spPr bwMode="auto">
            <a:xfrm>
              <a:off x="2542" y="2010"/>
              <a:ext cx="49" cy="1"/>
            </a:xfrm>
            <a:prstGeom prst="line">
              <a:avLst/>
            </a:prstGeom>
            <a:noFill/>
            <a:ln w="11176">
              <a:solidFill>
                <a:srgbClr val="808080"/>
              </a:solidFill>
              <a:round/>
              <a:headEnd/>
              <a:tailEnd/>
            </a:ln>
          </p:spPr>
          <p:txBody>
            <a:bodyPr/>
            <a:lstStyle/>
            <a:p>
              <a:endParaRPr lang="hr-HR"/>
            </a:p>
          </p:txBody>
        </p:sp>
        <p:sp>
          <p:nvSpPr>
            <p:cNvPr id="19479" name="Line 84"/>
            <p:cNvSpPr>
              <a:spLocks noChangeShapeType="1"/>
            </p:cNvSpPr>
            <p:nvPr/>
          </p:nvSpPr>
          <p:spPr bwMode="auto">
            <a:xfrm flipV="1">
              <a:off x="2935" y="1622"/>
              <a:ext cx="1" cy="231"/>
            </a:xfrm>
            <a:prstGeom prst="line">
              <a:avLst/>
            </a:prstGeom>
            <a:noFill/>
            <a:ln w="11176">
              <a:solidFill>
                <a:srgbClr val="808080"/>
              </a:solidFill>
              <a:round/>
              <a:headEnd/>
              <a:tailEnd/>
            </a:ln>
          </p:spPr>
          <p:txBody>
            <a:bodyPr/>
            <a:lstStyle/>
            <a:p>
              <a:endParaRPr lang="hr-HR"/>
            </a:p>
          </p:txBody>
        </p:sp>
        <p:sp>
          <p:nvSpPr>
            <p:cNvPr id="19480" name="Line 85"/>
            <p:cNvSpPr>
              <a:spLocks noChangeShapeType="1"/>
            </p:cNvSpPr>
            <p:nvPr/>
          </p:nvSpPr>
          <p:spPr bwMode="auto">
            <a:xfrm>
              <a:off x="2914" y="1622"/>
              <a:ext cx="49" cy="1"/>
            </a:xfrm>
            <a:prstGeom prst="line">
              <a:avLst/>
            </a:prstGeom>
            <a:noFill/>
            <a:ln w="11176">
              <a:solidFill>
                <a:srgbClr val="808080"/>
              </a:solidFill>
              <a:round/>
              <a:headEnd/>
              <a:tailEnd/>
            </a:ln>
          </p:spPr>
          <p:txBody>
            <a:bodyPr/>
            <a:lstStyle/>
            <a:p>
              <a:endParaRPr lang="hr-HR"/>
            </a:p>
          </p:txBody>
        </p:sp>
        <p:sp>
          <p:nvSpPr>
            <p:cNvPr id="19481" name="Line 86"/>
            <p:cNvSpPr>
              <a:spLocks noChangeShapeType="1"/>
            </p:cNvSpPr>
            <p:nvPr/>
          </p:nvSpPr>
          <p:spPr bwMode="auto">
            <a:xfrm flipV="1">
              <a:off x="3308" y="1227"/>
              <a:ext cx="1" cy="313"/>
            </a:xfrm>
            <a:prstGeom prst="line">
              <a:avLst/>
            </a:prstGeom>
            <a:noFill/>
            <a:ln w="11176">
              <a:solidFill>
                <a:srgbClr val="808080"/>
              </a:solidFill>
              <a:round/>
              <a:headEnd/>
              <a:tailEnd/>
            </a:ln>
          </p:spPr>
          <p:txBody>
            <a:bodyPr/>
            <a:lstStyle/>
            <a:p>
              <a:endParaRPr lang="hr-HR"/>
            </a:p>
          </p:txBody>
        </p:sp>
        <p:sp>
          <p:nvSpPr>
            <p:cNvPr id="19482" name="Line 87"/>
            <p:cNvSpPr>
              <a:spLocks noChangeShapeType="1"/>
            </p:cNvSpPr>
            <p:nvPr/>
          </p:nvSpPr>
          <p:spPr bwMode="auto">
            <a:xfrm>
              <a:off x="3286" y="1227"/>
              <a:ext cx="49" cy="1"/>
            </a:xfrm>
            <a:prstGeom prst="line">
              <a:avLst/>
            </a:prstGeom>
            <a:noFill/>
            <a:ln w="11176">
              <a:solidFill>
                <a:srgbClr val="808080"/>
              </a:solidFill>
              <a:round/>
              <a:headEnd/>
              <a:tailEnd/>
            </a:ln>
          </p:spPr>
          <p:txBody>
            <a:bodyPr/>
            <a:lstStyle/>
            <a:p>
              <a:endParaRPr lang="hr-HR"/>
            </a:p>
          </p:txBody>
        </p:sp>
        <p:sp>
          <p:nvSpPr>
            <p:cNvPr id="19483" name="Line 88"/>
            <p:cNvSpPr>
              <a:spLocks noChangeShapeType="1"/>
            </p:cNvSpPr>
            <p:nvPr/>
          </p:nvSpPr>
          <p:spPr bwMode="auto">
            <a:xfrm flipV="1">
              <a:off x="3680" y="1107"/>
              <a:ext cx="1" cy="336"/>
            </a:xfrm>
            <a:prstGeom prst="line">
              <a:avLst/>
            </a:prstGeom>
            <a:noFill/>
            <a:ln w="11176">
              <a:solidFill>
                <a:srgbClr val="808080"/>
              </a:solidFill>
              <a:round/>
              <a:headEnd/>
              <a:tailEnd/>
            </a:ln>
          </p:spPr>
          <p:txBody>
            <a:bodyPr/>
            <a:lstStyle/>
            <a:p>
              <a:endParaRPr lang="hr-HR"/>
            </a:p>
          </p:txBody>
        </p:sp>
        <p:sp>
          <p:nvSpPr>
            <p:cNvPr id="19484" name="Line 89"/>
            <p:cNvSpPr>
              <a:spLocks noChangeShapeType="1"/>
            </p:cNvSpPr>
            <p:nvPr/>
          </p:nvSpPr>
          <p:spPr bwMode="auto">
            <a:xfrm>
              <a:off x="3659" y="1107"/>
              <a:ext cx="49" cy="1"/>
            </a:xfrm>
            <a:prstGeom prst="line">
              <a:avLst/>
            </a:prstGeom>
            <a:noFill/>
            <a:ln w="11176">
              <a:solidFill>
                <a:srgbClr val="808080"/>
              </a:solidFill>
              <a:round/>
              <a:headEnd/>
              <a:tailEnd/>
            </a:ln>
          </p:spPr>
          <p:txBody>
            <a:bodyPr/>
            <a:lstStyle/>
            <a:p>
              <a:endParaRPr lang="hr-HR"/>
            </a:p>
          </p:txBody>
        </p:sp>
        <p:sp>
          <p:nvSpPr>
            <p:cNvPr id="19485" name="Rectangle 90"/>
            <p:cNvSpPr>
              <a:spLocks noChangeArrowheads="1"/>
            </p:cNvSpPr>
            <p:nvPr/>
          </p:nvSpPr>
          <p:spPr bwMode="auto">
            <a:xfrm>
              <a:off x="945" y="2383"/>
              <a:ext cx="280" cy="410"/>
            </a:xfrm>
            <a:prstGeom prst="rect">
              <a:avLst/>
            </a:prstGeom>
            <a:solidFill>
              <a:srgbClr val="FF66FF"/>
            </a:solidFill>
            <a:ln w="9525">
              <a:noFill/>
              <a:miter lim="800000"/>
              <a:headEnd/>
              <a:tailEnd/>
            </a:ln>
          </p:spPr>
          <p:txBody>
            <a:bodyPr/>
            <a:lstStyle/>
            <a:p>
              <a:pPr algn="ctr" defTabSz="914400">
                <a:lnSpc>
                  <a:spcPct val="100000"/>
                </a:lnSpc>
                <a:buClrTx/>
                <a:buSzTx/>
                <a:buFontTx/>
                <a:buNone/>
              </a:pPr>
              <a:endParaRPr lang="sr-Latn-CS" sz="1200">
                <a:solidFill>
                  <a:schemeClr val="tx1"/>
                </a:solidFill>
                <a:cs typeface="Arial" pitchFamily="34" charset="0"/>
              </a:endParaRPr>
            </a:p>
          </p:txBody>
        </p:sp>
        <p:sp>
          <p:nvSpPr>
            <p:cNvPr id="19486" name="Line 91"/>
            <p:cNvSpPr>
              <a:spLocks noChangeShapeType="1"/>
            </p:cNvSpPr>
            <p:nvPr/>
          </p:nvSpPr>
          <p:spPr bwMode="auto">
            <a:xfrm flipV="1">
              <a:off x="1079" y="2286"/>
              <a:ext cx="2" cy="97"/>
            </a:xfrm>
            <a:prstGeom prst="line">
              <a:avLst/>
            </a:prstGeom>
            <a:noFill/>
            <a:ln w="11176">
              <a:solidFill>
                <a:srgbClr val="808080"/>
              </a:solidFill>
              <a:round/>
              <a:headEnd/>
              <a:tailEnd/>
            </a:ln>
          </p:spPr>
          <p:txBody>
            <a:bodyPr/>
            <a:lstStyle/>
            <a:p>
              <a:endParaRPr lang="hr-HR"/>
            </a:p>
          </p:txBody>
        </p:sp>
        <p:sp>
          <p:nvSpPr>
            <p:cNvPr id="19487" name="Line 92"/>
            <p:cNvSpPr>
              <a:spLocks noChangeShapeType="1"/>
            </p:cNvSpPr>
            <p:nvPr/>
          </p:nvSpPr>
          <p:spPr bwMode="auto">
            <a:xfrm>
              <a:off x="1038" y="2286"/>
              <a:ext cx="94" cy="1"/>
            </a:xfrm>
            <a:prstGeom prst="line">
              <a:avLst/>
            </a:prstGeom>
            <a:noFill/>
            <a:ln w="11176">
              <a:solidFill>
                <a:srgbClr val="808080"/>
              </a:solidFill>
              <a:round/>
              <a:headEnd/>
              <a:tailEnd/>
            </a:ln>
          </p:spPr>
          <p:txBody>
            <a:bodyPr/>
            <a:lstStyle/>
            <a:p>
              <a:endParaRPr lang="hr-HR"/>
            </a:p>
          </p:txBody>
        </p:sp>
        <p:sp>
          <p:nvSpPr>
            <p:cNvPr id="19488" name="Line 93"/>
            <p:cNvSpPr>
              <a:spLocks noChangeShapeType="1"/>
            </p:cNvSpPr>
            <p:nvPr/>
          </p:nvSpPr>
          <p:spPr bwMode="auto">
            <a:xfrm>
              <a:off x="889" y="913"/>
              <a:ext cx="1" cy="1880"/>
            </a:xfrm>
            <a:prstGeom prst="line">
              <a:avLst/>
            </a:prstGeom>
            <a:noFill/>
            <a:ln w="11176">
              <a:solidFill>
                <a:schemeClr val="tx1"/>
              </a:solidFill>
              <a:round/>
              <a:headEnd/>
              <a:tailEnd/>
            </a:ln>
          </p:spPr>
          <p:txBody>
            <a:bodyPr/>
            <a:lstStyle/>
            <a:p>
              <a:endParaRPr lang="hr-HR"/>
            </a:p>
          </p:txBody>
        </p:sp>
        <p:sp>
          <p:nvSpPr>
            <p:cNvPr id="19489" name="Line 94"/>
            <p:cNvSpPr>
              <a:spLocks noChangeShapeType="1"/>
            </p:cNvSpPr>
            <p:nvPr/>
          </p:nvSpPr>
          <p:spPr bwMode="auto">
            <a:xfrm>
              <a:off x="862" y="2793"/>
              <a:ext cx="27" cy="1"/>
            </a:xfrm>
            <a:prstGeom prst="line">
              <a:avLst/>
            </a:prstGeom>
            <a:noFill/>
            <a:ln w="11113">
              <a:solidFill>
                <a:schemeClr val="tx1"/>
              </a:solidFill>
              <a:round/>
              <a:headEnd/>
              <a:tailEnd/>
            </a:ln>
          </p:spPr>
          <p:txBody>
            <a:bodyPr/>
            <a:lstStyle/>
            <a:p>
              <a:endParaRPr lang="hr-HR"/>
            </a:p>
          </p:txBody>
        </p:sp>
        <p:sp>
          <p:nvSpPr>
            <p:cNvPr id="19490" name="Line 95"/>
            <p:cNvSpPr>
              <a:spLocks noChangeShapeType="1"/>
            </p:cNvSpPr>
            <p:nvPr/>
          </p:nvSpPr>
          <p:spPr bwMode="auto">
            <a:xfrm>
              <a:off x="862" y="2480"/>
              <a:ext cx="27" cy="1"/>
            </a:xfrm>
            <a:prstGeom prst="line">
              <a:avLst/>
            </a:prstGeom>
            <a:noFill/>
            <a:ln w="11113">
              <a:solidFill>
                <a:schemeClr val="tx1"/>
              </a:solidFill>
              <a:round/>
              <a:headEnd/>
              <a:tailEnd/>
            </a:ln>
          </p:spPr>
          <p:txBody>
            <a:bodyPr/>
            <a:lstStyle/>
            <a:p>
              <a:endParaRPr lang="hr-HR"/>
            </a:p>
          </p:txBody>
        </p:sp>
        <p:sp>
          <p:nvSpPr>
            <p:cNvPr id="19491" name="Line 96"/>
            <p:cNvSpPr>
              <a:spLocks noChangeShapeType="1"/>
            </p:cNvSpPr>
            <p:nvPr/>
          </p:nvSpPr>
          <p:spPr bwMode="auto">
            <a:xfrm>
              <a:off x="862" y="2167"/>
              <a:ext cx="27" cy="1"/>
            </a:xfrm>
            <a:prstGeom prst="line">
              <a:avLst/>
            </a:prstGeom>
            <a:noFill/>
            <a:ln w="11113">
              <a:solidFill>
                <a:schemeClr val="tx1"/>
              </a:solidFill>
              <a:round/>
              <a:headEnd/>
              <a:tailEnd/>
            </a:ln>
          </p:spPr>
          <p:txBody>
            <a:bodyPr/>
            <a:lstStyle/>
            <a:p>
              <a:endParaRPr lang="hr-HR"/>
            </a:p>
          </p:txBody>
        </p:sp>
        <p:sp>
          <p:nvSpPr>
            <p:cNvPr id="19492" name="Line 97"/>
            <p:cNvSpPr>
              <a:spLocks noChangeShapeType="1"/>
            </p:cNvSpPr>
            <p:nvPr/>
          </p:nvSpPr>
          <p:spPr bwMode="auto">
            <a:xfrm>
              <a:off x="862" y="1853"/>
              <a:ext cx="27" cy="1"/>
            </a:xfrm>
            <a:prstGeom prst="line">
              <a:avLst/>
            </a:prstGeom>
            <a:noFill/>
            <a:ln w="11113">
              <a:solidFill>
                <a:schemeClr val="tx1"/>
              </a:solidFill>
              <a:round/>
              <a:headEnd/>
              <a:tailEnd/>
            </a:ln>
          </p:spPr>
          <p:txBody>
            <a:bodyPr/>
            <a:lstStyle/>
            <a:p>
              <a:endParaRPr lang="hr-HR"/>
            </a:p>
          </p:txBody>
        </p:sp>
        <p:sp>
          <p:nvSpPr>
            <p:cNvPr id="19493" name="Line 98"/>
            <p:cNvSpPr>
              <a:spLocks noChangeShapeType="1"/>
            </p:cNvSpPr>
            <p:nvPr/>
          </p:nvSpPr>
          <p:spPr bwMode="auto">
            <a:xfrm>
              <a:off x="862" y="1540"/>
              <a:ext cx="27" cy="1"/>
            </a:xfrm>
            <a:prstGeom prst="line">
              <a:avLst/>
            </a:prstGeom>
            <a:noFill/>
            <a:ln w="11113">
              <a:solidFill>
                <a:schemeClr val="tx1"/>
              </a:solidFill>
              <a:round/>
              <a:headEnd/>
              <a:tailEnd/>
            </a:ln>
          </p:spPr>
          <p:txBody>
            <a:bodyPr/>
            <a:lstStyle/>
            <a:p>
              <a:endParaRPr lang="hr-HR"/>
            </a:p>
          </p:txBody>
        </p:sp>
        <p:sp>
          <p:nvSpPr>
            <p:cNvPr id="19494" name="Line 99"/>
            <p:cNvSpPr>
              <a:spLocks noChangeShapeType="1"/>
            </p:cNvSpPr>
            <p:nvPr/>
          </p:nvSpPr>
          <p:spPr bwMode="auto">
            <a:xfrm>
              <a:off x="862" y="1227"/>
              <a:ext cx="27" cy="1"/>
            </a:xfrm>
            <a:prstGeom prst="line">
              <a:avLst/>
            </a:prstGeom>
            <a:noFill/>
            <a:ln w="11113">
              <a:solidFill>
                <a:schemeClr val="tx1"/>
              </a:solidFill>
              <a:round/>
              <a:headEnd/>
              <a:tailEnd/>
            </a:ln>
          </p:spPr>
          <p:txBody>
            <a:bodyPr/>
            <a:lstStyle/>
            <a:p>
              <a:endParaRPr lang="hr-HR"/>
            </a:p>
          </p:txBody>
        </p:sp>
        <p:sp>
          <p:nvSpPr>
            <p:cNvPr id="19495" name="Line 100"/>
            <p:cNvSpPr>
              <a:spLocks noChangeShapeType="1"/>
            </p:cNvSpPr>
            <p:nvPr/>
          </p:nvSpPr>
          <p:spPr bwMode="auto">
            <a:xfrm>
              <a:off x="862" y="913"/>
              <a:ext cx="27" cy="1"/>
            </a:xfrm>
            <a:prstGeom prst="line">
              <a:avLst/>
            </a:prstGeom>
            <a:noFill/>
            <a:ln w="11113">
              <a:solidFill>
                <a:schemeClr val="tx1"/>
              </a:solidFill>
              <a:round/>
              <a:headEnd/>
              <a:tailEnd/>
            </a:ln>
          </p:spPr>
          <p:txBody>
            <a:bodyPr/>
            <a:lstStyle/>
            <a:p>
              <a:endParaRPr lang="hr-HR"/>
            </a:p>
          </p:txBody>
        </p:sp>
        <p:sp>
          <p:nvSpPr>
            <p:cNvPr id="19496" name="Line 101"/>
            <p:cNvSpPr>
              <a:spLocks noChangeShapeType="1"/>
            </p:cNvSpPr>
            <p:nvPr/>
          </p:nvSpPr>
          <p:spPr bwMode="auto">
            <a:xfrm>
              <a:off x="889" y="2793"/>
              <a:ext cx="2977" cy="1"/>
            </a:xfrm>
            <a:prstGeom prst="line">
              <a:avLst/>
            </a:prstGeom>
            <a:noFill/>
            <a:ln w="11176">
              <a:solidFill>
                <a:schemeClr val="tx1"/>
              </a:solidFill>
              <a:round/>
              <a:headEnd/>
              <a:tailEnd/>
            </a:ln>
          </p:spPr>
          <p:txBody>
            <a:bodyPr/>
            <a:lstStyle/>
            <a:p>
              <a:endParaRPr lang="hr-HR"/>
            </a:p>
          </p:txBody>
        </p:sp>
        <p:sp>
          <p:nvSpPr>
            <p:cNvPr id="19497" name="Line 102"/>
            <p:cNvSpPr>
              <a:spLocks noChangeShapeType="1"/>
            </p:cNvSpPr>
            <p:nvPr/>
          </p:nvSpPr>
          <p:spPr bwMode="auto">
            <a:xfrm flipV="1">
              <a:off x="889" y="2793"/>
              <a:ext cx="1" cy="30"/>
            </a:xfrm>
            <a:prstGeom prst="line">
              <a:avLst/>
            </a:prstGeom>
            <a:noFill/>
            <a:ln w="11113">
              <a:solidFill>
                <a:schemeClr val="tx1"/>
              </a:solidFill>
              <a:round/>
              <a:headEnd/>
              <a:tailEnd/>
            </a:ln>
          </p:spPr>
          <p:txBody>
            <a:bodyPr/>
            <a:lstStyle/>
            <a:p>
              <a:endParaRPr lang="hr-HR"/>
            </a:p>
          </p:txBody>
        </p:sp>
        <p:sp>
          <p:nvSpPr>
            <p:cNvPr id="19498" name="Line 103"/>
            <p:cNvSpPr>
              <a:spLocks noChangeShapeType="1"/>
            </p:cNvSpPr>
            <p:nvPr/>
          </p:nvSpPr>
          <p:spPr bwMode="auto">
            <a:xfrm flipV="1">
              <a:off x="1261" y="2793"/>
              <a:ext cx="1" cy="30"/>
            </a:xfrm>
            <a:prstGeom prst="line">
              <a:avLst/>
            </a:prstGeom>
            <a:noFill/>
            <a:ln w="11113">
              <a:solidFill>
                <a:schemeClr val="tx1"/>
              </a:solidFill>
              <a:round/>
              <a:headEnd/>
              <a:tailEnd/>
            </a:ln>
          </p:spPr>
          <p:txBody>
            <a:bodyPr/>
            <a:lstStyle/>
            <a:p>
              <a:endParaRPr lang="hr-HR"/>
            </a:p>
          </p:txBody>
        </p:sp>
        <p:sp>
          <p:nvSpPr>
            <p:cNvPr id="19499" name="Line 104"/>
            <p:cNvSpPr>
              <a:spLocks noChangeShapeType="1"/>
            </p:cNvSpPr>
            <p:nvPr/>
          </p:nvSpPr>
          <p:spPr bwMode="auto">
            <a:xfrm flipV="1">
              <a:off x="1633" y="2793"/>
              <a:ext cx="1" cy="30"/>
            </a:xfrm>
            <a:prstGeom prst="line">
              <a:avLst/>
            </a:prstGeom>
            <a:noFill/>
            <a:ln w="11113">
              <a:solidFill>
                <a:schemeClr val="tx1"/>
              </a:solidFill>
              <a:round/>
              <a:headEnd/>
              <a:tailEnd/>
            </a:ln>
          </p:spPr>
          <p:txBody>
            <a:bodyPr/>
            <a:lstStyle/>
            <a:p>
              <a:endParaRPr lang="hr-HR"/>
            </a:p>
          </p:txBody>
        </p:sp>
        <p:sp>
          <p:nvSpPr>
            <p:cNvPr id="19500" name="Line 105"/>
            <p:cNvSpPr>
              <a:spLocks noChangeShapeType="1"/>
            </p:cNvSpPr>
            <p:nvPr/>
          </p:nvSpPr>
          <p:spPr bwMode="auto">
            <a:xfrm flipV="1">
              <a:off x="2006" y="2793"/>
              <a:ext cx="0" cy="30"/>
            </a:xfrm>
            <a:prstGeom prst="line">
              <a:avLst/>
            </a:prstGeom>
            <a:noFill/>
            <a:ln w="11113">
              <a:solidFill>
                <a:schemeClr val="tx1"/>
              </a:solidFill>
              <a:round/>
              <a:headEnd/>
              <a:tailEnd/>
            </a:ln>
          </p:spPr>
          <p:txBody>
            <a:bodyPr/>
            <a:lstStyle/>
            <a:p>
              <a:endParaRPr lang="hr-HR"/>
            </a:p>
          </p:txBody>
        </p:sp>
        <p:sp>
          <p:nvSpPr>
            <p:cNvPr id="19501" name="Line 106"/>
            <p:cNvSpPr>
              <a:spLocks noChangeShapeType="1"/>
            </p:cNvSpPr>
            <p:nvPr/>
          </p:nvSpPr>
          <p:spPr bwMode="auto">
            <a:xfrm flipV="1">
              <a:off x="2378" y="2793"/>
              <a:ext cx="1" cy="30"/>
            </a:xfrm>
            <a:prstGeom prst="line">
              <a:avLst/>
            </a:prstGeom>
            <a:noFill/>
            <a:ln w="11113">
              <a:solidFill>
                <a:schemeClr val="tx1"/>
              </a:solidFill>
              <a:round/>
              <a:headEnd/>
              <a:tailEnd/>
            </a:ln>
          </p:spPr>
          <p:txBody>
            <a:bodyPr/>
            <a:lstStyle/>
            <a:p>
              <a:endParaRPr lang="hr-HR"/>
            </a:p>
          </p:txBody>
        </p:sp>
        <p:sp>
          <p:nvSpPr>
            <p:cNvPr id="19502" name="Line 107"/>
            <p:cNvSpPr>
              <a:spLocks noChangeShapeType="1"/>
            </p:cNvSpPr>
            <p:nvPr/>
          </p:nvSpPr>
          <p:spPr bwMode="auto">
            <a:xfrm flipV="1">
              <a:off x="2750" y="2793"/>
              <a:ext cx="1" cy="30"/>
            </a:xfrm>
            <a:prstGeom prst="line">
              <a:avLst/>
            </a:prstGeom>
            <a:noFill/>
            <a:ln w="11113">
              <a:solidFill>
                <a:schemeClr val="tx1"/>
              </a:solidFill>
              <a:round/>
              <a:headEnd/>
              <a:tailEnd/>
            </a:ln>
          </p:spPr>
          <p:txBody>
            <a:bodyPr/>
            <a:lstStyle/>
            <a:p>
              <a:endParaRPr lang="hr-HR"/>
            </a:p>
          </p:txBody>
        </p:sp>
        <p:sp>
          <p:nvSpPr>
            <p:cNvPr id="19503" name="Line 108"/>
            <p:cNvSpPr>
              <a:spLocks noChangeShapeType="1"/>
            </p:cNvSpPr>
            <p:nvPr/>
          </p:nvSpPr>
          <p:spPr bwMode="auto">
            <a:xfrm flipV="1">
              <a:off x="3122" y="2793"/>
              <a:ext cx="1" cy="30"/>
            </a:xfrm>
            <a:prstGeom prst="line">
              <a:avLst/>
            </a:prstGeom>
            <a:noFill/>
            <a:ln w="11113">
              <a:solidFill>
                <a:schemeClr val="tx1"/>
              </a:solidFill>
              <a:round/>
              <a:headEnd/>
              <a:tailEnd/>
            </a:ln>
          </p:spPr>
          <p:txBody>
            <a:bodyPr/>
            <a:lstStyle/>
            <a:p>
              <a:endParaRPr lang="hr-HR"/>
            </a:p>
          </p:txBody>
        </p:sp>
        <p:sp>
          <p:nvSpPr>
            <p:cNvPr id="19504" name="Line 109"/>
            <p:cNvSpPr>
              <a:spLocks noChangeShapeType="1"/>
            </p:cNvSpPr>
            <p:nvPr/>
          </p:nvSpPr>
          <p:spPr bwMode="auto">
            <a:xfrm flipV="1">
              <a:off x="3494" y="2793"/>
              <a:ext cx="1" cy="30"/>
            </a:xfrm>
            <a:prstGeom prst="line">
              <a:avLst/>
            </a:prstGeom>
            <a:noFill/>
            <a:ln w="11113">
              <a:solidFill>
                <a:schemeClr val="tx1"/>
              </a:solidFill>
              <a:round/>
              <a:headEnd/>
              <a:tailEnd/>
            </a:ln>
          </p:spPr>
          <p:txBody>
            <a:bodyPr/>
            <a:lstStyle/>
            <a:p>
              <a:endParaRPr lang="hr-HR"/>
            </a:p>
          </p:txBody>
        </p:sp>
        <p:sp>
          <p:nvSpPr>
            <p:cNvPr id="19505" name="Line 110"/>
            <p:cNvSpPr>
              <a:spLocks noChangeShapeType="1"/>
            </p:cNvSpPr>
            <p:nvPr/>
          </p:nvSpPr>
          <p:spPr bwMode="auto">
            <a:xfrm flipV="1">
              <a:off x="3866" y="2793"/>
              <a:ext cx="1" cy="30"/>
            </a:xfrm>
            <a:prstGeom prst="line">
              <a:avLst/>
            </a:prstGeom>
            <a:noFill/>
            <a:ln w="11113">
              <a:solidFill>
                <a:schemeClr val="tx1"/>
              </a:solidFill>
              <a:round/>
              <a:headEnd/>
              <a:tailEnd/>
            </a:ln>
          </p:spPr>
          <p:txBody>
            <a:bodyPr/>
            <a:lstStyle/>
            <a:p>
              <a:endParaRPr lang="hr-HR"/>
            </a:p>
          </p:txBody>
        </p:sp>
        <p:sp>
          <p:nvSpPr>
            <p:cNvPr id="19506" name="Rectangle 111"/>
            <p:cNvSpPr>
              <a:spLocks noChangeArrowheads="1"/>
            </p:cNvSpPr>
            <p:nvPr/>
          </p:nvSpPr>
          <p:spPr bwMode="auto">
            <a:xfrm>
              <a:off x="754" y="2730"/>
              <a:ext cx="53"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0</a:t>
              </a:r>
            </a:p>
          </p:txBody>
        </p:sp>
        <p:sp>
          <p:nvSpPr>
            <p:cNvPr id="19507" name="Rectangle 112"/>
            <p:cNvSpPr>
              <a:spLocks noChangeArrowheads="1"/>
            </p:cNvSpPr>
            <p:nvPr/>
          </p:nvSpPr>
          <p:spPr bwMode="auto">
            <a:xfrm>
              <a:off x="693" y="2417"/>
              <a:ext cx="106"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10</a:t>
              </a:r>
            </a:p>
          </p:txBody>
        </p:sp>
        <p:sp>
          <p:nvSpPr>
            <p:cNvPr id="19508" name="Rectangle 113"/>
            <p:cNvSpPr>
              <a:spLocks noChangeArrowheads="1"/>
            </p:cNvSpPr>
            <p:nvPr/>
          </p:nvSpPr>
          <p:spPr bwMode="auto">
            <a:xfrm>
              <a:off x="693" y="2103"/>
              <a:ext cx="106"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20</a:t>
              </a:r>
            </a:p>
          </p:txBody>
        </p:sp>
        <p:sp>
          <p:nvSpPr>
            <p:cNvPr id="19509" name="Rectangle 114"/>
            <p:cNvSpPr>
              <a:spLocks noChangeArrowheads="1"/>
            </p:cNvSpPr>
            <p:nvPr/>
          </p:nvSpPr>
          <p:spPr bwMode="auto">
            <a:xfrm>
              <a:off x="693" y="1790"/>
              <a:ext cx="106"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30</a:t>
              </a:r>
            </a:p>
          </p:txBody>
        </p:sp>
        <p:sp>
          <p:nvSpPr>
            <p:cNvPr id="19510" name="Rectangle 115"/>
            <p:cNvSpPr>
              <a:spLocks noChangeArrowheads="1"/>
            </p:cNvSpPr>
            <p:nvPr/>
          </p:nvSpPr>
          <p:spPr bwMode="auto">
            <a:xfrm>
              <a:off x="693" y="1477"/>
              <a:ext cx="106"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40</a:t>
              </a:r>
            </a:p>
          </p:txBody>
        </p:sp>
        <p:sp>
          <p:nvSpPr>
            <p:cNvPr id="19511" name="Rectangle 116"/>
            <p:cNvSpPr>
              <a:spLocks noChangeArrowheads="1"/>
            </p:cNvSpPr>
            <p:nvPr/>
          </p:nvSpPr>
          <p:spPr bwMode="auto">
            <a:xfrm>
              <a:off x="693" y="1163"/>
              <a:ext cx="106"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50</a:t>
              </a:r>
            </a:p>
          </p:txBody>
        </p:sp>
        <p:sp>
          <p:nvSpPr>
            <p:cNvPr id="19512" name="Rectangle 117"/>
            <p:cNvSpPr>
              <a:spLocks noChangeArrowheads="1"/>
            </p:cNvSpPr>
            <p:nvPr/>
          </p:nvSpPr>
          <p:spPr bwMode="auto">
            <a:xfrm>
              <a:off x="693" y="850"/>
              <a:ext cx="106"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60</a:t>
              </a:r>
            </a:p>
          </p:txBody>
        </p:sp>
        <p:grpSp>
          <p:nvGrpSpPr>
            <p:cNvPr id="3" name="Group 118"/>
            <p:cNvGrpSpPr>
              <a:grpSpLocks/>
            </p:cNvGrpSpPr>
            <p:nvPr/>
          </p:nvGrpSpPr>
          <p:grpSpPr bwMode="auto">
            <a:xfrm>
              <a:off x="1380" y="2887"/>
              <a:ext cx="2365" cy="115"/>
              <a:chOff x="1100" y="2887"/>
              <a:chExt cx="2560" cy="115"/>
            </a:xfrm>
          </p:grpSpPr>
          <p:sp>
            <p:nvSpPr>
              <p:cNvPr id="19515" name="Rectangle 119"/>
              <p:cNvSpPr>
                <a:spLocks noChangeArrowheads="1"/>
              </p:cNvSpPr>
              <p:nvPr/>
            </p:nvSpPr>
            <p:spPr bwMode="auto">
              <a:xfrm>
                <a:off x="1100" y="2887"/>
                <a:ext cx="115"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15</a:t>
                </a:r>
              </a:p>
            </p:txBody>
          </p:sp>
          <p:sp>
            <p:nvSpPr>
              <p:cNvPr id="19516" name="Rectangle 120"/>
              <p:cNvSpPr>
                <a:spLocks noChangeArrowheads="1"/>
              </p:cNvSpPr>
              <p:nvPr/>
            </p:nvSpPr>
            <p:spPr bwMode="auto">
              <a:xfrm>
                <a:off x="1541" y="2887"/>
                <a:ext cx="57"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3</a:t>
                </a:r>
              </a:p>
            </p:txBody>
          </p:sp>
          <p:sp>
            <p:nvSpPr>
              <p:cNvPr id="19517" name="Rectangle 121"/>
              <p:cNvSpPr>
                <a:spLocks noChangeArrowheads="1"/>
              </p:cNvSpPr>
              <p:nvPr/>
            </p:nvSpPr>
            <p:spPr bwMode="auto">
              <a:xfrm>
                <a:off x="1945" y="2887"/>
                <a:ext cx="58"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6</a:t>
                </a:r>
              </a:p>
            </p:txBody>
          </p:sp>
          <p:sp>
            <p:nvSpPr>
              <p:cNvPr id="19518" name="Rectangle 122"/>
              <p:cNvSpPr>
                <a:spLocks noChangeArrowheads="1"/>
              </p:cNvSpPr>
              <p:nvPr/>
            </p:nvSpPr>
            <p:spPr bwMode="auto">
              <a:xfrm>
                <a:off x="2309" y="2887"/>
                <a:ext cx="115"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12</a:t>
                </a:r>
              </a:p>
            </p:txBody>
          </p:sp>
          <p:sp>
            <p:nvSpPr>
              <p:cNvPr id="19519" name="Rectangle 123"/>
              <p:cNvSpPr>
                <a:spLocks noChangeArrowheads="1"/>
              </p:cNvSpPr>
              <p:nvPr/>
            </p:nvSpPr>
            <p:spPr bwMode="auto">
              <a:xfrm>
                <a:off x="2712" y="2887"/>
                <a:ext cx="115"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25</a:t>
                </a:r>
              </a:p>
            </p:txBody>
          </p:sp>
          <p:sp>
            <p:nvSpPr>
              <p:cNvPr id="19520" name="Rectangle 124"/>
              <p:cNvSpPr>
                <a:spLocks noChangeArrowheads="1"/>
              </p:cNvSpPr>
              <p:nvPr/>
            </p:nvSpPr>
            <p:spPr bwMode="auto">
              <a:xfrm>
                <a:off x="3115" y="2887"/>
                <a:ext cx="114"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50</a:t>
                </a:r>
              </a:p>
            </p:txBody>
          </p:sp>
          <p:sp>
            <p:nvSpPr>
              <p:cNvPr id="19521" name="Rectangle 125"/>
              <p:cNvSpPr>
                <a:spLocks noChangeArrowheads="1"/>
              </p:cNvSpPr>
              <p:nvPr/>
            </p:nvSpPr>
            <p:spPr bwMode="auto">
              <a:xfrm>
                <a:off x="3488" y="2887"/>
                <a:ext cx="172"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100</a:t>
                </a:r>
              </a:p>
            </p:txBody>
          </p:sp>
        </p:grpSp>
        <p:sp>
          <p:nvSpPr>
            <p:cNvPr id="19514" name="Rectangle 126"/>
            <p:cNvSpPr>
              <a:spLocks noChangeArrowheads="1"/>
            </p:cNvSpPr>
            <p:nvPr/>
          </p:nvSpPr>
          <p:spPr bwMode="auto">
            <a:xfrm>
              <a:off x="1003" y="2887"/>
              <a:ext cx="53" cy="115"/>
            </a:xfrm>
            <a:prstGeom prst="rect">
              <a:avLst/>
            </a:prstGeom>
            <a:noFill/>
            <a:ln w="9525">
              <a:noFill/>
              <a:miter lim="800000"/>
              <a:headEnd/>
              <a:tailEnd/>
            </a:ln>
          </p:spPr>
          <p:txBody>
            <a:bodyPr wrap="none" lIns="0" tIns="0" rIns="0" bIns="0">
              <a:spAutoFit/>
            </a:bodyPr>
            <a:lstStyle/>
            <a:p>
              <a:pPr defTabSz="914400" eaLnBrk="0" hangingPunct="0">
                <a:lnSpc>
                  <a:spcPct val="100000"/>
                </a:lnSpc>
                <a:buClrTx/>
                <a:buSzTx/>
                <a:buFontTx/>
                <a:buNone/>
              </a:pPr>
              <a:r>
                <a:rPr lang="en-US" sz="1200">
                  <a:solidFill>
                    <a:schemeClr val="tx1"/>
                  </a:solidFill>
                  <a:cs typeface="Arial" pitchFamily="34" charset="0"/>
                </a:rPr>
                <a:t>0</a:t>
              </a:r>
            </a:p>
          </p:txBody>
        </p:sp>
      </p:grpSp>
      <p:sp>
        <p:nvSpPr>
          <p:cNvPr id="533569" name="Rectangle 65"/>
          <p:cNvSpPr>
            <a:spLocks noChangeArrowheads="1"/>
          </p:cNvSpPr>
          <p:nvPr/>
        </p:nvSpPr>
        <p:spPr bwMode="auto">
          <a:xfrm>
            <a:off x="357187" y="152400"/>
            <a:ext cx="8558213" cy="590550"/>
          </a:xfrm>
          <a:prstGeom prst="rect">
            <a:avLst/>
          </a:prstGeom>
          <a:noFill/>
          <a:ln w="9525">
            <a:noFill/>
            <a:round/>
            <a:headEnd/>
            <a:tailEnd/>
          </a:ln>
          <a:effectLst/>
        </p:spPr>
        <p:txBody>
          <a:bodyPr lIns="0" tIns="0" rIns="0" bIns="0" anchor="b"/>
          <a:lstStyle/>
          <a:p>
            <a:pPr>
              <a:lnSpc>
                <a:spcPct val="84000"/>
              </a:lnSpc>
              <a:buClr>
                <a:srgbClr val="2A8DBA"/>
              </a:buClr>
              <a:defRPr/>
            </a:pPr>
            <a:r>
              <a:rPr lang="hr-HR" altLang="fr-FR" sz="2800" dirty="0">
                <a:solidFill>
                  <a:srgbClr val="2A8DBA"/>
                </a:solidFill>
                <a:effectLst>
                  <a:outerShdw blurRad="38100" dist="38100" dir="2700000" algn="tl">
                    <a:srgbClr val="C0C0C0"/>
                  </a:outerShdw>
                </a:effectLst>
              </a:rPr>
              <a:t>Djelovanje didrogesterona</a:t>
            </a:r>
            <a:r>
              <a:rPr lang="en-US" altLang="fr-FR" sz="2800" dirty="0">
                <a:solidFill>
                  <a:srgbClr val="2A8DBA"/>
                </a:solidFill>
                <a:effectLst>
                  <a:outerShdw blurRad="38100" dist="38100" dir="2700000" algn="tl">
                    <a:srgbClr val="C0C0C0"/>
                  </a:outerShdw>
                </a:effectLst>
              </a:rPr>
              <a:t> </a:t>
            </a:r>
            <a:r>
              <a:rPr lang="hr-HR" altLang="fr-FR" sz="2800" dirty="0" smtClean="0">
                <a:solidFill>
                  <a:srgbClr val="2A8DBA"/>
                </a:solidFill>
                <a:effectLst>
                  <a:outerShdw blurRad="38100" dist="38100" dir="2700000" algn="tl">
                    <a:srgbClr val="C0C0C0"/>
                  </a:outerShdw>
                </a:effectLst>
              </a:rPr>
              <a:t>na stvaranje </a:t>
            </a:r>
            <a:r>
              <a:rPr lang="en-US" altLang="fr-FR" sz="2800" dirty="0">
                <a:solidFill>
                  <a:srgbClr val="2A8DBA"/>
                </a:solidFill>
                <a:effectLst>
                  <a:outerShdw blurRad="38100" dist="38100" dir="2700000" algn="tl">
                    <a:srgbClr val="C0C0C0"/>
                  </a:outerShdw>
                </a:effectLst>
              </a:rPr>
              <a:t>PIBF</a:t>
            </a:r>
            <a:r>
              <a:rPr lang="hr-HR" altLang="fr-FR" sz="2800" dirty="0">
                <a:solidFill>
                  <a:srgbClr val="2A8DBA"/>
                </a:solidFill>
                <a:effectLst>
                  <a:outerShdw blurRad="38100" dist="38100" dir="2700000" algn="tl">
                    <a:srgbClr val="C0C0C0"/>
                  </a:outerShdw>
                </a:effectLst>
              </a:rPr>
              <a:t>-a</a:t>
            </a:r>
            <a:r>
              <a:rPr lang="hr-HR" altLang="fr-FR" sz="2800" baseline="30000" dirty="0">
                <a:solidFill>
                  <a:srgbClr val="2A8DBA"/>
                </a:solidFill>
                <a:effectLst>
                  <a:outerShdw blurRad="38100" dist="38100" dir="2700000" algn="tl">
                    <a:srgbClr val="C0C0C0"/>
                  </a:outerShdw>
                </a:effectLst>
              </a:rPr>
              <a:t>1</a:t>
            </a:r>
            <a:endParaRPr lang="en-GB" sz="2800" baseline="30000" dirty="0">
              <a:solidFill>
                <a:srgbClr val="2A8DBA"/>
              </a:solidFill>
              <a:effectLst>
                <a:outerShdw blurRad="38100" dist="38100" dir="2700000" algn="tl">
                  <a:srgbClr val="C0C0C0"/>
                </a:outerShdw>
              </a:effectLst>
            </a:endParaRPr>
          </a:p>
        </p:txBody>
      </p:sp>
      <p:pic>
        <p:nvPicPr>
          <p:cNvPr id="34820" name="Picture 4" descr="http://upload.wikimedia.org/wikipedia/commons/9/90/Solaris_%C5%A0ibenik_olive_trees.jpg"/>
          <p:cNvPicPr>
            <a:picLocks noChangeAspect="1" noChangeArrowheads="1"/>
          </p:cNvPicPr>
          <p:nvPr/>
        </p:nvPicPr>
        <p:blipFill>
          <a:blip r:embed="rId3" cstate="print"/>
          <a:srcRect/>
          <a:stretch>
            <a:fillRect/>
          </a:stretch>
        </p:blipFill>
        <p:spPr bwMode="auto">
          <a:xfrm>
            <a:off x="6400800" y="2133599"/>
            <a:ext cx="2667000" cy="27432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hr-HR" smtClean="0"/>
              <a:t>Didrogesteron u MPO</a:t>
            </a:r>
          </a:p>
        </p:txBody>
      </p:sp>
      <p:sp>
        <p:nvSpPr>
          <p:cNvPr id="34819" name="Content Placeholder 2"/>
          <p:cNvSpPr>
            <a:spLocks noGrp="1"/>
          </p:cNvSpPr>
          <p:nvPr>
            <p:ph idx="1"/>
          </p:nvPr>
        </p:nvSpPr>
        <p:spPr>
          <a:xfrm>
            <a:off x="228600" y="1447800"/>
            <a:ext cx="8713787" cy="5011737"/>
          </a:xfrm>
        </p:spPr>
        <p:txBody>
          <a:bodyPr/>
          <a:lstStyle/>
          <a:p>
            <a:pPr>
              <a:lnSpc>
                <a:spcPct val="100000"/>
              </a:lnSpc>
              <a:buNone/>
              <a:defRPr/>
            </a:pPr>
            <a:r>
              <a:rPr lang="hr-HR" sz="1600" i="1" dirty="0" smtClean="0"/>
              <a:t>A Ganesh, R Mukherjee, N Chakravorty, S Goswami, </a:t>
            </a:r>
            <a:r>
              <a:rPr lang="en-US" sz="1600" i="1" dirty="0" smtClean="0"/>
              <a:t>B </a:t>
            </a:r>
            <a:r>
              <a:rPr lang="en-US" sz="1600" i="1" dirty="0" err="1" smtClean="0"/>
              <a:t>Chakravarty</a:t>
            </a:r>
            <a:r>
              <a:rPr lang="en-US" sz="1600" i="1" dirty="0" smtClean="0"/>
              <a:t>,</a:t>
            </a:r>
            <a:r>
              <a:rPr lang="hr-HR" sz="1600" i="1" dirty="0" smtClean="0"/>
              <a:t> K Chaudhury </a:t>
            </a:r>
          </a:p>
          <a:p>
            <a:pPr>
              <a:lnSpc>
                <a:spcPct val="100000"/>
              </a:lnSpc>
              <a:buNone/>
              <a:defRPr/>
            </a:pPr>
            <a:r>
              <a:rPr lang="en-US" sz="2400" b="1" i="1" dirty="0" smtClean="0">
                <a:latin typeface="Arial Unicode MS" pitchFamily="34" charset="-128"/>
              </a:rPr>
              <a:t>Comparison of oral </a:t>
            </a:r>
            <a:r>
              <a:rPr lang="en-US" sz="2400" b="1" i="1" dirty="0" err="1" smtClean="0">
                <a:latin typeface="Arial Unicode MS" pitchFamily="34" charset="-128"/>
              </a:rPr>
              <a:t>dydrogestrone</a:t>
            </a:r>
            <a:r>
              <a:rPr lang="en-US" sz="2400" b="1" i="1" dirty="0" smtClean="0">
                <a:latin typeface="Arial Unicode MS" pitchFamily="34" charset="-128"/>
              </a:rPr>
              <a:t> with progesterone</a:t>
            </a:r>
            <a:r>
              <a:rPr lang="hr-HR" sz="2400" b="1" i="1" dirty="0" smtClean="0">
                <a:latin typeface="Arial Unicode MS" pitchFamily="34" charset="-128"/>
              </a:rPr>
              <a:t> </a:t>
            </a:r>
            <a:r>
              <a:rPr lang="en-US" sz="2400" b="1" i="1" dirty="0" smtClean="0">
                <a:latin typeface="Arial Unicode MS" pitchFamily="34" charset="-128"/>
              </a:rPr>
              <a:t>gel and micronized </a:t>
            </a:r>
            <a:r>
              <a:rPr lang="hr-HR" sz="2400" b="1" i="1" dirty="0" smtClean="0">
                <a:latin typeface="Arial Unicode MS" pitchFamily="34" charset="-128"/>
              </a:rPr>
              <a:t> </a:t>
            </a:r>
            <a:r>
              <a:rPr lang="en-US" sz="2400" b="1" i="1" dirty="0" smtClean="0">
                <a:latin typeface="Arial Unicode MS" pitchFamily="34" charset="-128"/>
              </a:rPr>
              <a:t>progesterone for </a:t>
            </a:r>
            <a:r>
              <a:rPr lang="en-US" sz="2400" b="1" i="1" dirty="0" err="1" smtClean="0">
                <a:latin typeface="Arial Unicode MS" pitchFamily="34" charset="-128"/>
              </a:rPr>
              <a:t>luteal</a:t>
            </a:r>
            <a:r>
              <a:rPr lang="en-US" sz="2400" b="1" i="1" dirty="0" smtClean="0">
                <a:latin typeface="Arial Unicode MS" pitchFamily="34" charset="-128"/>
              </a:rPr>
              <a:t> support in</a:t>
            </a:r>
            <a:r>
              <a:rPr lang="hr-HR" sz="2400" b="1" i="1" dirty="0" smtClean="0">
                <a:latin typeface="Arial Unicode MS" pitchFamily="34" charset="-128"/>
              </a:rPr>
              <a:t> </a:t>
            </a:r>
            <a:r>
              <a:rPr lang="en-US" sz="2400" b="1" i="1" dirty="0" smtClean="0">
                <a:latin typeface="Arial Unicode MS" pitchFamily="34" charset="-128"/>
              </a:rPr>
              <a:t>1,373 women undergoing in vitro fertilization:</a:t>
            </a:r>
            <a:r>
              <a:rPr lang="hr-HR" sz="2400" b="1" i="1" dirty="0" smtClean="0">
                <a:latin typeface="Arial Unicode MS" pitchFamily="34" charset="-128"/>
              </a:rPr>
              <a:t> a randomized clinical study</a:t>
            </a:r>
            <a:r>
              <a:rPr lang="hr-HR" sz="1600" b="1" i="1" dirty="0" smtClean="0">
                <a:latin typeface="Arial Unicode MS" pitchFamily="34" charset="-128"/>
              </a:rPr>
              <a:t>													</a:t>
            </a:r>
            <a:r>
              <a:rPr lang="hr-HR" sz="1200" i="1" dirty="0" smtClean="0">
                <a:solidFill>
                  <a:srgbClr val="CC0099"/>
                </a:solidFill>
                <a:latin typeface="Arial Unicode MS" pitchFamily="34" charset="-128"/>
              </a:rPr>
              <a:t>Fertil Steril </a:t>
            </a:r>
            <a:r>
              <a:rPr lang="en-US" sz="1200" i="1" dirty="0" smtClean="0">
                <a:solidFill>
                  <a:srgbClr val="CC0099"/>
                </a:solidFill>
                <a:latin typeface="Arial Unicode MS" pitchFamily="34" charset="-128"/>
              </a:rPr>
              <a:t>2011;95:1961–5.</a:t>
            </a:r>
            <a:endParaRPr lang="hr-HR" sz="1600" b="1" i="1" dirty="0" smtClean="0">
              <a:solidFill>
                <a:srgbClr val="CC0099"/>
              </a:solidFill>
              <a:latin typeface="Arial Unicode MS" pitchFamily="34" charset="-128"/>
            </a:endParaRPr>
          </a:p>
          <a:p>
            <a:pPr>
              <a:lnSpc>
                <a:spcPct val="100000"/>
              </a:lnSpc>
              <a:buNone/>
              <a:defRPr/>
            </a:pPr>
            <a:r>
              <a:rPr lang="en-US" sz="1100" i="1" dirty="0" smtClean="0">
                <a:latin typeface="Arial Unicode MS" pitchFamily="34" charset="-128"/>
              </a:rPr>
              <a:t>School of Medical Science and Technology, Indian Institute of Technology, </a:t>
            </a:r>
            <a:r>
              <a:rPr lang="en-US" sz="1100" i="1" dirty="0" err="1" smtClean="0">
                <a:latin typeface="Arial Unicode MS" pitchFamily="34" charset="-128"/>
              </a:rPr>
              <a:t>Kharagpur</a:t>
            </a:r>
            <a:r>
              <a:rPr lang="en-US" sz="1100" i="1" dirty="0" smtClean="0">
                <a:latin typeface="Arial Unicode MS" pitchFamily="34" charset="-128"/>
              </a:rPr>
              <a:t>; and</a:t>
            </a:r>
            <a:r>
              <a:rPr lang="hr-HR" sz="1100" i="1" dirty="0" smtClean="0">
                <a:latin typeface="Arial Unicode MS" pitchFamily="34" charset="-128"/>
              </a:rPr>
              <a:t> Institute of Reproductive Medicine, Salt Lake, Kolkata, West Bengal, India</a:t>
            </a:r>
          </a:p>
          <a:p>
            <a:pPr>
              <a:lnSpc>
                <a:spcPct val="100000"/>
              </a:lnSpc>
              <a:buNone/>
              <a:defRPr/>
            </a:pPr>
            <a:r>
              <a:rPr lang="en-US" sz="1400" i="1" dirty="0" smtClean="0">
                <a:latin typeface="Arial Unicode MS" pitchFamily="34" charset="-128"/>
              </a:rPr>
              <a:t>Objective: To compare the </a:t>
            </a:r>
            <a:r>
              <a:rPr lang="en-US" sz="1400" i="1" dirty="0" err="1" smtClean="0">
                <a:latin typeface="Arial Unicode MS" pitchFamily="34" charset="-128"/>
              </a:rPr>
              <a:t>efﬁcacy</a:t>
            </a:r>
            <a:r>
              <a:rPr lang="en-US" sz="1400" i="1" dirty="0" smtClean="0">
                <a:latin typeface="Arial Unicode MS" pitchFamily="34" charset="-128"/>
              </a:rPr>
              <a:t> of oral </a:t>
            </a:r>
            <a:r>
              <a:rPr lang="en-US" sz="1400" i="1" dirty="0" err="1" smtClean="0">
                <a:latin typeface="Arial Unicode MS" pitchFamily="34" charset="-128"/>
              </a:rPr>
              <a:t>dydrogesterone</a:t>
            </a:r>
            <a:r>
              <a:rPr lang="en-US" sz="1400" i="1" dirty="0" smtClean="0">
                <a:latin typeface="Arial Unicode MS" pitchFamily="34" charset="-128"/>
              </a:rPr>
              <a:t> with that of micronized vaginal P gel and micronized P</a:t>
            </a:r>
            <a:r>
              <a:rPr lang="hr-HR" sz="1400" i="1" dirty="0" smtClean="0">
                <a:latin typeface="Arial Unicode MS" pitchFamily="34" charset="-128"/>
              </a:rPr>
              <a:t> capsule for luteal supplementation.</a:t>
            </a:r>
          </a:p>
          <a:p>
            <a:pPr>
              <a:lnSpc>
                <a:spcPct val="100000"/>
              </a:lnSpc>
              <a:buNone/>
              <a:defRPr/>
            </a:pPr>
            <a:r>
              <a:rPr lang="en-US" sz="1400" i="1" dirty="0" smtClean="0">
                <a:latin typeface="Arial Unicode MS" pitchFamily="34" charset="-128"/>
              </a:rPr>
              <a:t>Design: Prospective, randomized </a:t>
            </a:r>
            <a:r>
              <a:rPr lang="hr-HR" sz="1400" i="1" dirty="0" smtClean="0">
                <a:latin typeface="Arial Unicode MS" pitchFamily="34" charset="-128"/>
              </a:rPr>
              <a:t>, single-blinded and comparative </a:t>
            </a:r>
            <a:r>
              <a:rPr lang="en-US" sz="1400" i="1" dirty="0" smtClean="0">
                <a:latin typeface="Arial Unicode MS" pitchFamily="34" charset="-128"/>
              </a:rPr>
              <a:t>clinical study.</a:t>
            </a:r>
            <a:endParaRPr lang="hr-HR" sz="1400" i="1" dirty="0" smtClean="0">
              <a:latin typeface="Arial Unicode MS" pitchFamily="34" charset="-128"/>
            </a:endParaRPr>
          </a:p>
          <a:p>
            <a:pPr>
              <a:lnSpc>
                <a:spcPct val="100000"/>
              </a:lnSpc>
              <a:buNone/>
              <a:defRPr/>
            </a:pPr>
            <a:r>
              <a:rPr lang="en-US" sz="1400" i="1" dirty="0" smtClean="0">
                <a:latin typeface="Arial Unicode MS" pitchFamily="34" charset="-128"/>
              </a:rPr>
              <a:t>Result(s): The overall pregnancy rate and miscarriage rate were </a:t>
            </a:r>
            <a:r>
              <a:rPr lang="en-US" sz="1400" i="1" dirty="0" smtClean="0">
                <a:solidFill>
                  <a:srgbClr val="FF0000"/>
                </a:solidFill>
                <a:latin typeface="Arial Unicode MS" pitchFamily="34" charset="-128"/>
              </a:rPr>
              <a:t>comparable</a:t>
            </a:r>
            <a:r>
              <a:rPr lang="en-US" sz="1400" i="1" dirty="0" smtClean="0">
                <a:latin typeface="Arial Unicode MS" pitchFamily="34" charset="-128"/>
              </a:rPr>
              <a:t> among the three groups.</a:t>
            </a:r>
          </a:p>
          <a:p>
            <a:pPr>
              <a:lnSpc>
                <a:spcPct val="100000"/>
              </a:lnSpc>
              <a:buNone/>
              <a:defRPr/>
            </a:pPr>
            <a:r>
              <a:rPr lang="en-US" sz="1400" i="1" dirty="0" smtClean="0">
                <a:latin typeface="Arial Unicode MS" pitchFamily="34" charset="-128"/>
              </a:rPr>
              <a:t>Conclusion(s): </a:t>
            </a:r>
            <a:r>
              <a:rPr lang="en-US" sz="1800" i="1" dirty="0" smtClean="0">
                <a:solidFill>
                  <a:srgbClr val="FF0000"/>
                </a:solidFill>
                <a:effectLst>
                  <a:outerShdw blurRad="38100" dist="38100" dir="2700000" algn="tl">
                    <a:srgbClr val="000000">
                      <a:alpha val="43137"/>
                    </a:srgbClr>
                  </a:outerShdw>
                </a:effectLst>
                <a:latin typeface="Arial Unicode MS" pitchFamily="34" charset="-128"/>
              </a:rPr>
              <a:t>Oral </a:t>
            </a:r>
            <a:r>
              <a:rPr lang="en-US" sz="1800" i="1" dirty="0" err="1" smtClean="0">
                <a:solidFill>
                  <a:srgbClr val="FF0000"/>
                </a:solidFill>
                <a:effectLst>
                  <a:outerShdw blurRad="38100" dist="38100" dir="2700000" algn="tl">
                    <a:srgbClr val="000000">
                      <a:alpha val="43137"/>
                    </a:srgbClr>
                  </a:outerShdw>
                </a:effectLst>
                <a:latin typeface="Arial Unicode MS" pitchFamily="34" charset="-128"/>
              </a:rPr>
              <a:t>dydrogesterone</a:t>
            </a:r>
            <a:r>
              <a:rPr lang="en-US" sz="1800" i="1" dirty="0" smtClean="0">
                <a:solidFill>
                  <a:srgbClr val="FF0000"/>
                </a:solidFill>
                <a:effectLst>
                  <a:outerShdw blurRad="38100" dist="38100" dir="2700000" algn="tl">
                    <a:srgbClr val="000000">
                      <a:alpha val="43137"/>
                    </a:srgbClr>
                  </a:outerShdw>
                </a:effectLst>
                <a:latin typeface="Arial Unicode MS" pitchFamily="34" charset="-128"/>
              </a:rPr>
              <a:t> seems to be a promising drug for </a:t>
            </a:r>
            <a:r>
              <a:rPr lang="en-US" sz="1800" i="1" dirty="0" err="1" smtClean="0">
                <a:solidFill>
                  <a:srgbClr val="FF0000"/>
                </a:solidFill>
                <a:effectLst>
                  <a:outerShdw blurRad="38100" dist="38100" dir="2700000" algn="tl">
                    <a:srgbClr val="000000">
                      <a:alpha val="43137"/>
                    </a:srgbClr>
                  </a:outerShdw>
                </a:effectLst>
                <a:latin typeface="Arial Unicode MS" pitchFamily="34" charset="-128"/>
              </a:rPr>
              <a:t>luteal</a:t>
            </a:r>
            <a:r>
              <a:rPr lang="en-US" sz="1800" i="1" dirty="0" smtClean="0">
                <a:solidFill>
                  <a:srgbClr val="FF0000"/>
                </a:solidFill>
                <a:effectLst>
                  <a:outerShdw blurRad="38100" dist="38100" dir="2700000" algn="tl">
                    <a:srgbClr val="000000">
                      <a:alpha val="43137"/>
                    </a:srgbClr>
                  </a:outerShdw>
                </a:effectLst>
                <a:latin typeface="Arial Unicode MS" pitchFamily="34" charset="-128"/>
              </a:rPr>
              <a:t> support in woman undergoing IVF.</a:t>
            </a:r>
            <a:endParaRPr lang="en-US" sz="1400" i="1" dirty="0" smtClean="0">
              <a:solidFill>
                <a:srgbClr val="FF0000"/>
              </a:solidFill>
              <a:effectLst>
                <a:outerShdw blurRad="38100" dist="38100" dir="2700000" algn="tl">
                  <a:srgbClr val="000000">
                    <a:alpha val="43137"/>
                  </a:srgbClr>
                </a:outerShdw>
              </a:effectLst>
              <a:latin typeface="Arial Unicode MS" pitchFamily="34" charset="-128"/>
            </a:endParaRPr>
          </a:p>
          <a:p>
            <a:pPr>
              <a:lnSpc>
                <a:spcPct val="100000"/>
              </a:lnSpc>
              <a:buNone/>
              <a:defRPr/>
            </a:pPr>
            <a:endParaRPr lang="hr-HR" sz="1400" i="1" dirty="0" smtClean="0">
              <a:latin typeface="Arial Unicode MS" pitchFamily="34" charset="-128"/>
            </a:endParaRPr>
          </a:p>
          <a:p>
            <a:pPr>
              <a:lnSpc>
                <a:spcPct val="100000"/>
              </a:lnSpc>
              <a:buNone/>
              <a:defRPr/>
            </a:pPr>
            <a:endParaRPr lang="hr-HR" sz="1400" i="1" dirty="0" smtClean="0">
              <a:latin typeface="Arial Unicode MS" pitchFamily="34" charset="-128"/>
            </a:endParaRPr>
          </a:p>
        </p:txBody>
      </p:sp>
      <p:sp>
        <p:nvSpPr>
          <p:cNvPr id="21508" name="Date Placeholder 3"/>
          <p:cNvSpPr>
            <a:spLocks noGrp="1"/>
          </p:cNvSpPr>
          <p:nvPr>
            <p:ph type="dt" sz="half" idx="10"/>
          </p:nvPr>
        </p:nvSpPr>
        <p:spPr>
          <a:noFill/>
        </p:spPr>
        <p:txBody>
          <a:bodyPr/>
          <a:lstStyle/>
          <a:p>
            <a:r>
              <a:rPr lang="sr-Latn-CS" smtClean="0"/>
              <a:t>Šibenik, svibanj 2014.                  </a:t>
            </a:r>
            <a:endParaRPr lang="en-GB" smtClean="0"/>
          </a:p>
        </p:txBody>
      </p:sp>
      <p:pic>
        <p:nvPicPr>
          <p:cNvPr id="21509" name="Picture 6" descr="Cover Image"/>
          <p:cNvPicPr>
            <a:picLocks noChangeAspect="1" noChangeArrowheads="1"/>
          </p:cNvPicPr>
          <p:nvPr/>
        </p:nvPicPr>
        <p:blipFill>
          <a:blip r:embed="rId3" cstate="print"/>
          <a:srcRect/>
          <a:stretch>
            <a:fillRect/>
          </a:stretch>
        </p:blipFill>
        <p:spPr bwMode="auto">
          <a:xfrm>
            <a:off x="7786688" y="95250"/>
            <a:ext cx="1285875" cy="169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5613" y="1357313"/>
            <a:ext cx="8331200" cy="4714875"/>
          </a:xfrm>
        </p:spPr>
        <p:txBody>
          <a:bodyPr>
            <a:normAutofit lnSpcReduction="10000"/>
          </a:bodyPr>
          <a:lstStyle/>
          <a:p>
            <a:pPr>
              <a:buFont typeface="Wingdings" pitchFamily="2" charset="2"/>
              <a:buChar char="q"/>
            </a:pPr>
            <a:r>
              <a:rPr lang="hr-HR" sz="2000" dirty="0" smtClean="0"/>
              <a:t>Dob 23-42 god,, svježi IVF</a:t>
            </a:r>
          </a:p>
          <a:p>
            <a:pPr>
              <a:buFont typeface="Wingdings" pitchFamily="2" charset="2"/>
              <a:buChar char="q"/>
            </a:pPr>
            <a:r>
              <a:rPr lang="hr-HR" sz="2000" dirty="0" smtClean="0"/>
              <a:t>indikacije: tubarni,muški,idiopatski,endometrioza, poremećaji ovulacije. </a:t>
            </a:r>
          </a:p>
          <a:p>
            <a:pPr>
              <a:buFont typeface="Wingdings" pitchFamily="2" charset="2"/>
              <a:buChar char="q"/>
            </a:pPr>
            <a:r>
              <a:rPr lang="hr-HR" sz="2000" dirty="0" smtClean="0"/>
              <a:t>Sve eutiroidne i uredan PRL, adenomioza isključene. </a:t>
            </a:r>
          </a:p>
          <a:p>
            <a:pPr>
              <a:buFont typeface="Wingdings" pitchFamily="2" charset="2"/>
              <a:buChar char="q"/>
            </a:pPr>
            <a:r>
              <a:rPr lang="hr-HR" sz="2000" dirty="0" smtClean="0"/>
              <a:t>Protokol: agonist/dan + rFSH. Ovisno o spermiogramu – ivf ili icsi, ET max 3 embrija, rani ET. </a:t>
            </a:r>
          </a:p>
          <a:p>
            <a:pPr>
              <a:buFont typeface="Wingdings" pitchFamily="2" charset="2"/>
              <a:buChar char="q"/>
            </a:pPr>
            <a:r>
              <a:rPr lang="hr-HR" sz="2000" dirty="0" smtClean="0"/>
              <a:t>Skupina A didrog.2x10mg/dan, skupina B 90 mg vag.gel/dan, skupina c 3x200 mg/dan vag.kapsule. CL supp do 12 tj trudnoće. </a:t>
            </a:r>
          </a:p>
          <a:p>
            <a:pPr>
              <a:buFont typeface="Wingdings" pitchFamily="2" charset="2"/>
              <a:buChar char="q"/>
            </a:pPr>
            <a:r>
              <a:rPr lang="hr-HR" sz="2000" dirty="0" smtClean="0"/>
              <a:t>Klin.trudnoća = KES na UZV 7 tj od ET.</a:t>
            </a:r>
          </a:p>
          <a:p>
            <a:pPr>
              <a:buFont typeface="Wingdings" pitchFamily="2" charset="2"/>
              <a:buChar char="q"/>
            </a:pPr>
            <a:r>
              <a:rPr lang="hr-HR" sz="2400" b="1" dirty="0" smtClean="0">
                <a:solidFill>
                  <a:srgbClr val="FF0000"/>
                </a:solidFill>
              </a:rPr>
              <a:t>Skupine skorirane 1-5 (po 1 za</a:t>
            </a:r>
            <a:r>
              <a:rPr lang="hr-HR" sz="2400" b="1" dirty="0" smtClean="0">
                <a:solidFill>
                  <a:srgbClr val="FF0000"/>
                </a:solidFill>
              </a:rPr>
              <a:t>:  </a:t>
            </a:r>
            <a:r>
              <a:rPr lang="hr-HR" sz="2400" b="1" dirty="0" smtClean="0">
                <a:solidFill>
                  <a:srgbClr val="FF0000"/>
                </a:solidFill>
              </a:rPr>
              <a:t>&gt;37 god, </a:t>
            </a:r>
            <a:r>
              <a:rPr lang="hr-HR" sz="2400" b="1" dirty="0" smtClean="0">
                <a:solidFill>
                  <a:srgbClr val="FF0000"/>
                </a:solidFill>
              </a:rPr>
              <a:t> FSH </a:t>
            </a:r>
            <a:r>
              <a:rPr lang="hr-HR" sz="2400" b="1" dirty="0" smtClean="0">
                <a:solidFill>
                  <a:srgbClr val="FF0000"/>
                </a:solidFill>
              </a:rPr>
              <a:t>&gt;9-12 IJ/L, </a:t>
            </a:r>
            <a:r>
              <a:rPr lang="hr-HR" sz="2400" b="1" dirty="0" smtClean="0">
                <a:solidFill>
                  <a:srgbClr val="FF0000"/>
                </a:solidFill>
              </a:rPr>
              <a:t> adhezije </a:t>
            </a:r>
            <a:r>
              <a:rPr lang="hr-HR" sz="2400" b="1" dirty="0" smtClean="0">
                <a:solidFill>
                  <a:srgbClr val="FF0000"/>
                </a:solidFill>
              </a:rPr>
              <a:t>u zdjelici, </a:t>
            </a:r>
            <a:r>
              <a:rPr lang="hr-HR" sz="2400" b="1" dirty="0" smtClean="0">
                <a:solidFill>
                  <a:srgbClr val="FF0000"/>
                </a:solidFill>
              </a:rPr>
              <a:t> poremećaj </a:t>
            </a:r>
            <a:r>
              <a:rPr lang="hr-HR" sz="2400" b="1" dirty="0" smtClean="0">
                <a:solidFill>
                  <a:srgbClr val="FF0000"/>
                </a:solidFill>
              </a:rPr>
              <a:t>oblika i veličine endometrija, </a:t>
            </a:r>
            <a:r>
              <a:rPr lang="hr-HR" sz="2400" b="1" dirty="0" smtClean="0">
                <a:solidFill>
                  <a:srgbClr val="FF0000"/>
                </a:solidFill>
              </a:rPr>
              <a:t> AFC </a:t>
            </a:r>
            <a:r>
              <a:rPr lang="hr-HR" sz="2400" b="1" dirty="0" smtClean="0">
                <a:solidFill>
                  <a:srgbClr val="FF0000"/>
                </a:solidFill>
              </a:rPr>
              <a:t>&lt;6, </a:t>
            </a:r>
            <a:r>
              <a:rPr lang="hr-HR" sz="2400" b="1" dirty="0" smtClean="0">
                <a:solidFill>
                  <a:srgbClr val="FF0000"/>
                </a:solidFill>
              </a:rPr>
              <a:t> BMI&gt;25 </a:t>
            </a:r>
            <a:r>
              <a:rPr lang="hr-HR" sz="2400" b="1" dirty="0" smtClean="0">
                <a:solidFill>
                  <a:srgbClr val="FF0000"/>
                </a:solidFill>
              </a:rPr>
              <a:t>i </a:t>
            </a:r>
            <a:r>
              <a:rPr lang="hr-HR" sz="2400" b="1" dirty="0" smtClean="0">
                <a:solidFill>
                  <a:srgbClr val="FF0000"/>
                </a:solidFill>
              </a:rPr>
              <a:t> trajanje neplodnosti </a:t>
            </a:r>
            <a:r>
              <a:rPr lang="hr-HR" sz="2400" b="1" dirty="0" smtClean="0">
                <a:solidFill>
                  <a:srgbClr val="FF0000"/>
                </a:solidFill>
              </a:rPr>
              <a:t>&gt;7 god). 					</a:t>
            </a:r>
          </a:p>
          <a:p>
            <a:pPr>
              <a:buFont typeface="Wingdings" pitchFamily="2" charset="2"/>
              <a:buChar char="q"/>
            </a:pPr>
            <a:r>
              <a:rPr lang="hr-HR" sz="2000" dirty="0" smtClean="0"/>
              <a:t>Grade 0 najbolji, grade  II najlošija prognoza.</a:t>
            </a:r>
          </a:p>
        </p:txBody>
      </p:sp>
      <p:sp>
        <p:nvSpPr>
          <p:cNvPr id="22531" name="Date Placeholder 3"/>
          <p:cNvSpPr>
            <a:spLocks noGrp="1"/>
          </p:cNvSpPr>
          <p:nvPr>
            <p:ph type="dt" sz="half" idx="10"/>
          </p:nvPr>
        </p:nvSpPr>
        <p:spPr>
          <a:noFill/>
        </p:spPr>
        <p:txBody>
          <a:bodyPr/>
          <a:lstStyle/>
          <a:p>
            <a:r>
              <a:rPr lang="sr-Latn-CS" smtClean="0"/>
              <a:t>Šibenik, svibanj 2014.                  </a:t>
            </a:r>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hr-HR" smtClean="0"/>
          </a:p>
        </p:txBody>
      </p:sp>
      <p:pic>
        <p:nvPicPr>
          <p:cNvPr id="92162" name="Picture 2"/>
          <p:cNvPicPr>
            <a:picLocks noGrp="1" noChangeAspect="1" noChangeArrowheads="1"/>
          </p:cNvPicPr>
          <p:nvPr>
            <p:ph idx="1"/>
          </p:nvPr>
        </p:nvPicPr>
        <p:blipFill>
          <a:blip r:embed="rId3" cstate="print"/>
          <a:stretch>
            <a:fillRect/>
          </a:stretch>
        </p:blipFill>
        <p:spPr>
          <a:xfrm>
            <a:off x="575463" y="1830458"/>
            <a:ext cx="7993073" cy="4248008"/>
          </a:xfrm>
          <a:ln w="38100">
            <a:solidFill>
              <a:srgbClr val="FF66FF"/>
            </a:solidFill>
          </a:ln>
          <a:effectLst>
            <a:outerShdw blurRad="292100" dist="139700" dir="2700000" algn="tl" rotWithShape="0">
              <a:srgbClr val="333333">
                <a:alpha val="65000"/>
              </a:srgbClr>
            </a:outerShdw>
          </a:effectLst>
        </p:spPr>
      </p:pic>
      <p:sp>
        <p:nvSpPr>
          <p:cNvPr id="23555" name="Date Placeholder 3"/>
          <p:cNvSpPr>
            <a:spLocks noGrp="1"/>
          </p:cNvSpPr>
          <p:nvPr>
            <p:ph type="dt" sz="half" idx="10"/>
          </p:nvPr>
        </p:nvSpPr>
        <p:spPr>
          <a:noFill/>
        </p:spPr>
        <p:txBody>
          <a:bodyPr/>
          <a:lstStyle/>
          <a:p>
            <a:r>
              <a:rPr lang="sr-Latn-CS" smtClean="0"/>
              <a:t>Šibenik, svibanj 2014.                  </a:t>
            </a:r>
            <a:endParaRPr lang="en-GB" smtClean="0"/>
          </a:p>
        </p:txBody>
      </p:sp>
      <p:sp>
        <p:nvSpPr>
          <p:cNvPr id="23557" name="Oval 7"/>
          <p:cNvSpPr>
            <a:spLocks noChangeArrowheads="1"/>
          </p:cNvSpPr>
          <p:nvPr/>
        </p:nvSpPr>
        <p:spPr bwMode="auto">
          <a:xfrm>
            <a:off x="3048000" y="4572000"/>
            <a:ext cx="504825" cy="363537"/>
          </a:xfrm>
          <a:prstGeom prst="ellipse">
            <a:avLst/>
          </a:prstGeom>
          <a:noFill/>
          <a:ln w="57150" algn="ctr">
            <a:solidFill>
              <a:srgbClr val="FF66FF"/>
            </a:solidFill>
            <a:round/>
            <a:headEnd/>
            <a:tailEnd/>
          </a:ln>
        </p:spPr>
        <p:txBody>
          <a:bodyPr/>
          <a:lstStyle/>
          <a:p>
            <a:endParaRPr lang="hr-HR"/>
          </a:p>
        </p:txBody>
      </p:sp>
      <p:sp>
        <p:nvSpPr>
          <p:cNvPr id="23558" name="Oval 8"/>
          <p:cNvSpPr>
            <a:spLocks noChangeArrowheads="1"/>
          </p:cNvSpPr>
          <p:nvPr/>
        </p:nvSpPr>
        <p:spPr bwMode="auto">
          <a:xfrm>
            <a:off x="5334000" y="4589463"/>
            <a:ext cx="504825" cy="287337"/>
          </a:xfrm>
          <a:prstGeom prst="ellipse">
            <a:avLst/>
          </a:prstGeom>
          <a:noFill/>
          <a:ln w="57150" algn="ctr">
            <a:solidFill>
              <a:srgbClr val="FF66FF"/>
            </a:solidFill>
            <a:round/>
            <a:headEnd/>
            <a:tailEnd/>
          </a:ln>
        </p:spPr>
        <p:txBody>
          <a:bodyPr/>
          <a:lstStyle/>
          <a:p>
            <a:endParaRPr lang="hr-HR"/>
          </a:p>
        </p:txBody>
      </p:sp>
      <p:sp>
        <p:nvSpPr>
          <p:cNvPr id="23559" name="Oval 9"/>
          <p:cNvSpPr>
            <a:spLocks noChangeArrowheads="1"/>
          </p:cNvSpPr>
          <p:nvPr/>
        </p:nvSpPr>
        <p:spPr bwMode="auto">
          <a:xfrm>
            <a:off x="7239000" y="4583113"/>
            <a:ext cx="576263" cy="369887"/>
          </a:xfrm>
          <a:prstGeom prst="ellipse">
            <a:avLst/>
          </a:prstGeom>
          <a:noFill/>
          <a:ln w="57150" algn="ctr">
            <a:solidFill>
              <a:srgbClr val="FF66FF"/>
            </a:solidFill>
            <a:round/>
            <a:headEnd/>
            <a:tailEnd/>
          </a:ln>
        </p:spPr>
        <p:txBody>
          <a:bodyPr/>
          <a:lstStyle/>
          <a:p>
            <a:endParaRPr lang="hr-H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Grp="1" noChangeAspect="1" noChangeArrowheads="1"/>
          </p:cNvPicPr>
          <p:nvPr>
            <p:ph idx="1"/>
          </p:nvPr>
        </p:nvPicPr>
        <p:blipFill>
          <a:blip r:embed="rId3" cstate="print"/>
          <a:srcRect/>
          <a:stretch>
            <a:fillRect/>
          </a:stretch>
        </p:blipFill>
        <p:spPr>
          <a:xfrm>
            <a:off x="395288" y="1428750"/>
            <a:ext cx="8353425" cy="4392613"/>
          </a:xfrm>
          <a:ln w="57150">
            <a:solidFill>
              <a:srgbClr val="CC0099"/>
            </a:solidFill>
          </a:ln>
          <a:effectLst>
            <a:outerShdw blurRad="292100" dist="139700" dir="2700000" algn="tl" rotWithShape="0">
              <a:srgbClr val="333333">
                <a:alpha val="65000"/>
              </a:srgbClr>
            </a:outerShdw>
          </a:effectLst>
        </p:spPr>
      </p:pic>
      <p:sp>
        <p:nvSpPr>
          <p:cNvPr id="24579" name="Date Placeholder 3"/>
          <p:cNvSpPr>
            <a:spLocks noGrp="1"/>
          </p:cNvSpPr>
          <p:nvPr>
            <p:ph type="dt" sz="half" idx="10"/>
          </p:nvPr>
        </p:nvSpPr>
        <p:spPr>
          <a:noFill/>
        </p:spPr>
        <p:txBody>
          <a:bodyPr/>
          <a:lstStyle/>
          <a:p>
            <a:r>
              <a:rPr lang="sr-Latn-CS" smtClean="0"/>
              <a:t>Šibenik, svibanj 2014.                  </a:t>
            </a:r>
            <a:endParaRPr lang="en-GB" smtClean="0"/>
          </a:p>
        </p:txBody>
      </p:sp>
      <p:sp>
        <p:nvSpPr>
          <p:cNvPr id="5" name="Right Arrow 4"/>
          <p:cNvSpPr/>
          <p:nvPr/>
        </p:nvSpPr>
        <p:spPr>
          <a:xfrm rot="20122069">
            <a:off x="4138207" y="4819161"/>
            <a:ext cx="686750" cy="25905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Down Arrow 6"/>
          <p:cNvSpPr/>
          <p:nvPr/>
        </p:nvSpPr>
        <p:spPr>
          <a:xfrm>
            <a:off x="4876800" y="2438400"/>
            <a:ext cx="228600" cy="44500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Down Arrow 7"/>
          <p:cNvSpPr/>
          <p:nvPr/>
        </p:nvSpPr>
        <p:spPr>
          <a:xfrm rot="3229959">
            <a:off x="3164224" y="3139028"/>
            <a:ext cx="250340" cy="7925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Potreba podrške žutom tijelu</a:t>
            </a:r>
            <a:endParaRPr lang="hr-HR" dirty="0"/>
          </a:p>
        </p:txBody>
      </p:sp>
      <p:sp>
        <p:nvSpPr>
          <p:cNvPr id="3" name="Content Placeholder 2"/>
          <p:cNvSpPr>
            <a:spLocks noGrp="1"/>
          </p:cNvSpPr>
          <p:nvPr>
            <p:ph idx="1"/>
          </p:nvPr>
        </p:nvSpPr>
        <p:spPr/>
        <p:txBody>
          <a:bodyPr/>
          <a:lstStyle/>
          <a:p>
            <a:r>
              <a:rPr lang="hr-HR" dirty="0" smtClean="0"/>
              <a:t>U svim stimuliranim ciklusima</a:t>
            </a:r>
          </a:p>
          <a:p>
            <a:r>
              <a:rPr lang="hr-HR" dirty="0" smtClean="0"/>
              <a:t>Blokada hipofize analozima GnRH</a:t>
            </a:r>
          </a:p>
          <a:p>
            <a:r>
              <a:rPr lang="hr-HR" dirty="0" smtClean="0"/>
              <a:t>Uporaba </a:t>
            </a:r>
            <a:r>
              <a:rPr lang="hr-HR" dirty="0" err="1" smtClean="0"/>
              <a:t>hCG</a:t>
            </a:r>
            <a:r>
              <a:rPr lang="hr-HR" dirty="0" smtClean="0"/>
              <a:t>-a za sazrijevanje jajne stanice</a:t>
            </a:r>
          </a:p>
          <a:p>
            <a:r>
              <a:rPr lang="hr-HR" dirty="0" smtClean="0"/>
              <a:t>Nehotična aspiracija </a:t>
            </a:r>
            <a:r>
              <a:rPr lang="hr-HR" dirty="0" err="1" smtClean="0"/>
              <a:t>granuloza</a:t>
            </a:r>
            <a:r>
              <a:rPr lang="hr-HR" dirty="0" smtClean="0"/>
              <a:t> stanica</a:t>
            </a:r>
          </a:p>
          <a:p>
            <a:r>
              <a:rPr lang="hr-HR" dirty="0" smtClean="0"/>
              <a:t>Nepovoljan omjer i koncentracije  E : P</a:t>
            </a: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
        <p:nvSpPr>
          <p:cNvPr id="5" name="Right Arrow 4"/>
          <p:cNvSpPr/>
          <p:nvPr/>
        </p:nvSpPr>
        <p:spPr>
          <a:xfrm rot="1931788">
            <a:off x="2286000" y="45720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Down Arrow 5"/>
          <p:cNvSpPr/>
          <p:nvPr/>
        </p:nvSpPr>
        <p:spPr>
          <a:xfrm rot="2163771">
            <a:off x="5727947" y="43161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2209800" y="5257800"/>
            <a:ext cx="5105400" cy="923330"/>
          </a:xfrm>
          <a:prstGeom prst="rect">
            <a:avLst/>
          </a:prstGeom>
          <a:noFill/>
        </p:spPr>
        <p:txBody>
          <a:bodyPr wrap="square" rtlCol="0">
            <a:spAutoFit/>
          </a:bodyPr>
          <a:lstStyle/>
          <a:p>
            <a:r>
              <a:rPr lang="hr-HR" dirty="0" smtClean="0"/>
              <a:t>Pomicanje </a:t>
            </a:r>
            <a:r>
              <a:rPr lang="hr-HR" dirty="0" err="1" smtClean="0"/>
              <a:t>implantacijskog</a:t>
            </a:r>
            <a:r>
              <a:rPr lang="hr-HR" dirty="0" smtClean="0"/>
              <a:t> prozora</a:t>
            </a:r>
          </a:p>
          <a:p>
            <a:r>
              <a:rPr lang="hr-HR" dirty="0" smtClean="0"/>
              <a:t>Nedostatna produkcija </a:t>
            </a:r>
            <a:r>
              <a:rPr lang="hr-HR" dirty="0" err="1" smtClean="0"/>
              <a:t>Prog</a:t>
            </a:r>
            <a:endParaRPr lang="hr-HR" dirty="0" smtClean="0"/>
          </a:p>
          <a:p>
            <a:r>
              <a:rPr lang="hr-HR" dirty="0" smtClean="0"/>
              <a:t>EBM dokazano manje trudnoća</a:t>
            </a:r>
            <a:endParaRPr lang="hr-HR" dirty="0"/>
          </a:p>
        </p:txBody>
      </p:sp>
      <p:sp>
        <p:nvSpPr>
          <p:cNvPr id="4097" name="Rectangle 1"/>
          <p:cNvSpPr>
            <a:spLocks noChangeArrowheads="1"/>
          </p:cNvSpPr>
          <p:nvPr/>
        </p:nvSpPr>
        <p:spPr bwMode="auto">
          <a:xfrm>
            <a:off x="3810000" y="6335524"/>
            <a:ext cx="5410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Polyzos</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NP</a:t>
            </a:r>
            <a:r>
              <a:rPr kumimoji="0" lang="hr-HR" sz="1050" b="0" i="0" u="none" strike="noStrike" cap="none" normalizeH="0" dirty="0" smtClean="0">
                <a:ln>
                  <a:noFill/>
                </a:ln>
                <a:solidFill>
                  <a:schemeClr val="tx1"/>
                </a:solidFill>
                <a:effectLst/>
                <a:latin typeface="Verdana" pitchFamily="34" charset="0"/>
                <a:ea typeface="Times New Roman" pitchFamily="18" charset="0"/>
                <a:cs typeface="Arial" pitchFamily="34" charset="0"/>
              </a:rPr>
              <a:t> i sur</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t>
            </a: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Fertil</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t>
            </a: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Steril</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2010, </a:t>
            </a: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Yanushpolsky</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E</a:t>
            </a:r>
            <a:r>
              <a:rPr kumimoji="0" lang="hr-HR" sz="1050" b="0" i="0" u="none" strike="noStrike" cap="none" normalizeH="0" dirty="0" smtClean="0">
                <a:ln>
                  <a:noFill/>
                </a:ln>
                <a:solidFill>
                  <a:schemeClr val="tx1"/>
                </a:solidFill>
                <a:effectLst/>
                <a:latin typeface="Verdana" pitchFamily="34" charset="0"/>
                <a:ea typeface="Times New Roman" pitchFamily="18" charset="0"/>
                <a:cs typeface="Arial" pitchFamily="34" charset="0"/>
              </a:rPr>
              <a:t> i sur. </a:t>
            </a:r>
            <a:r>
              <a:rPr kumimoji="0" lang="hr-HR" sz="1050" b="0" i="0" u="none" strike="noStrike" cap="none" normalizeH="0" dirty="0" err="1" smtClean="0">
                <a:ln>
                  <a:noFill/>
                </a:ln>
                <a:solidFill>
                  <a:schemeClr val="tx1"/>
                </a:solidFill>
                <a:effectLst/>
                <a:latin typeface="Verdana" pitchFamily="34" charset="0"/>
                <a:ea typeface="Times New Roman" pitchFamily="18" charset="0"/>
                <a:cs typeface="Arial" pitchFamily="34" charset="0"/>
              </a:rPr>
              <a:t>F</a:t>
            </a: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ertil</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t>
            </a: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Steril</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2010, </a:t>
            </a:r>
          </a:p>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Silverberg</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KM i sur. </a:t>
            </a: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Fertil</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t>
            </a:r>
            <a:r>
              <a:rPr kumimoji="0" lang="hr-HR" sz="105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Steril</a:t>
            </a:r>
            <a:r>
              <a:rPr kumimoji="0" lang="hr-HR" sz="105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2012</a:t>
            </a:r>
            <a:endParaRPr kumimoji="0" lang="hr-H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hr-HR" sz="2000" i="1" smtClean="0"/>
              <a:t>Chakravarty BN i sur. </a:t>
            </a:r>
            <a:r>
              <a:rPr lang="hr-HR" sz="1800" smtClean="0"/>
              <a:t>Oral dydrogesterone vs intravaginal micronised progesterone as luteal support in assisted reproductive technology (ART) cycles: Results of a randomised study</a:t>
            </a:r>
            <a:endParaRPr lang="hr-HR" sz="2000" smtClean="0"/>
          </a:p>
        </p:txBody>
      </p:sp>
      <p:sp>
        <p:nvSpPr>
          <p:cNvPr id="3" name="Content Placeholder 2"/>
          <p:cNvSpPr>
            <a:spLocks noGrp="1"/>
          </p:cNvSpPr>
          <p:nvPr>
            <p:ph idx="1"/>
          </p:nvPr>
        </p:nvSpPr>
        <p:spPr>
          <a:xfrm>
            <a:off x="455613" y="1524000"/>
            <a:ext cx="8232775" cy="4724400"/>
          </a:xfrm>
        </p:spPr>
        <p:txBody>
          <a:bodyPr>
            <a:normAutofit fontScale="85000" lnSpcReduction="20000"/>
          </a:bodyPr>
          <a:lstStyle/>
          <a:p>
            <a:pPr>
              <a:buFont typeface="Wingdings" pitchFamily="2" charset="2"/>
              <a:buChar char="Ø"/>
              <a:defRPr/>
            </a:pPr>
            <a:r>
              <a:rPr lang="hr-HR" sz="1800" dirty="0" err="1" smtClean="0">
                <a:solidFill>
                  <a:schemeClr val="bg2">
                    <a:lumMod val="50000"/>
                  </a:schemeClr>
                </a:solidFill>
              </a:rPr>
              <a:t>Journal</a:t>
            </a:r>
            <a:r>
              <a:rPr lang="hr-HR" sz="1800" dirty="0" smtClean="0">
                <a:solidFill>
                  <a:schemeClr val="bg2">
                    <a:lumMod val="50000"/>
                  </a:schemeClr>
                </a:solidFill>
              </a:rPr>
              <a:t> </a:t>
            </a:r>
            <a:r>
              <a:rPr lang="hr-HR" sz="1800" dirty="0" err="1" smtClean="0">
                <a:solidFill>
                  <a:schemeClr val="bg2">
                    <a:lumMod val="50000"/>
                  </a:schemeClr>
                </a:solidFill>
              </a:rPr>
              <a:t>of</a:t>
            </a:r>
            <a:r>
              <a:rPr lang="hr-HR" sz="1800" dirty="0" smtClean="0">
                <a:solidFill>
                  <a:schemeClr val="bg2">
                    <a:lumMod val="50000"/>
                  </a:schemeClr>
                </a:solidFill>
              </a:rPr>
              <a:t> Steroid </a:t>
            </a:r>
            <a:r>
              <a:rPr lang="hr-HR" sz="1800" dirty="0" err="1" smtClean="0">
                <a:solidFill>
                  <a:schemeClr val="bg2">
                    <a:lumMod val="50000"/>
                  </a:schemeClr>
                </a:solidFill>
              </a:rPr>
              <a:t>Bichemistry</a:t>
            </a:r>
            <a:r>
              <a:rPr lang="hr-HR" sz="1800" dirty="0" smtClean="0">
                <a:solidFill>
                  <a:schemeClr val="bg2">
                    <a:lumMod val="50000"/>
                  </a:schemeClr>
                </a:solidFill>
              </a:rPr>
              <a:t> &amp; </a:t>
            </a:r>
            <a:r>
              <a:rPr lang="hr-HR" sz="1800" dirty="0" err="1" smtClean="0">
                <a:solidFill>
                  <a:schemeClr val="bg2">
                    <a:lumMod val="50000"/>
                  </a:schemeClr>
                </a:solidFill>
              </a:rPr>
              <a:t>Molecular</a:t>
            </a:r>
            <a:r>
              <a:rPr lang="hr-HR" sz="1800" dirty="0" smtClean="0">
                <a:solidFill>
                  <a:schemeClr val="bg2">
                    <a:lumMod val="50000"/>
                  </a:schemeClr>
                </a:solidFill>
              </a:rPr>
              <a:t> </a:t>
            </a:r>
            <a:r>
              <a:rPr lang="hr-HR" sz="1800" dirty="0" err="1" smtClean="0">
                <a:solidFill>
                  <a:schemeClr val="bg2">
                    <a:lumMod val="50000"/>
                  </a:schemeClr>
                </a:solidFill>
              </a:rPr>
              <a:t>biology</a:t>
            </a:r>
            <a:r>
              <a:rPr lang="hr-HR" sz="1800" dirty="0" smtClean="0">
                <a:solidFill>
                  <a:schemeClr val="bg2">
                    <a:lumMod val="50000"/>
                  </a:schemeClr>
                </a:solidFill>
              </a:rPr>
              <a:t> 97:2005;416-20</a:t>
            </a:r>
            <a:r>
              <a:rPr lang="hr-HR" sz="1800" dirty="0" smtClean="0">
                <a:solidFill>
                  <a:schemeClr val="bg2">
                    <a:lumMod val="50000"/>
                  </a:schemeClr>
                </a:solidFill>
              </a:rPr>
              <a:t>.</a:t>
            </a:r>
          </a:p>
          <a:p>
            <a:pPr>
              <a:buFont typeface="Wingdings" pitchFamily="2" charset="2"/>
              <a:buChar char="Ø"/>
              <a:defRPr/>
            </a:pPr>
            <a:endParaRPr lang="hr-HR" sz="1800" dirty="0" smtClean="0">
              <a:solidFill>
                <a:schemeClr val="bg2">
                  <a:lumMod val="50000"/>
                </a:schemeClr>
              </a:solidFill>
            </a:endParaRPr>
          </a:p>
          <a:p>
            <a:pPr>
              <a:buFont typeface="Wingdings" pitchFamily="2" charset="2"/>
              <a:buChar char="Ø"/>
              <a:defRPr/>
            </a:pPr>
            <a:r>
              <a:rPr lang="hr-HR" dirty="0" smtClean="0"/>
              <a:t>PRS, N=430, standardizirane u 2 skupine: </a:t>
            </a:r>
          </a:p>
          <a:p>
            <a:pPr lvl="4">
              <a:buFont typeface="Wingdings" pitchFamily="2" charset="2"/>
              <a:buChar char="Ø"/>
              <a:defRPr/>
            </a:pPr>
            <a:r>
              <a:rPr lang="hr-HR" dirty="0" smtClean="0"/>
              <a:t>Vaginalno </a:t>
            </a:r>
            <a:r>
              <a:rPr lang="hr-HR" dirty="0" err="1" smtClean="0"/>
              <a:t>mikronizirani</a:t>
            </a:r>
            <a:r>
              <a:rPr lang="hr-HR" dirty="0" smtClean="0"/>
              <a:t> </a:t>
            </a:r>
            <a:r>
              <a:rPr lang="hr-HR" dirty="0" err="1" smtClean="0"/>
              <a:t>Prog</a:t>
            </a:r>
            <a:r>
              <a:rPr lang="hr-HR" dirty="0" smtClean="0"/>
              <a:t> 600 mg/dan u 3 doze (n=351)</a:t>
            </a:r>
          </a:p>
          <a:p>
            <a:pPr lvl="4">
              <a:buFont typeface="Wingdings" pitchFamily="2" charset="2"/>
              <a:buChar char="Ø"/>
              <a:defRPr/>
            </a:pPr>
            <a:r>
              <a:rPr lang="hr-HR" dirty="0" smtClean="0"/>
              <a:t>Oralno </a:t>
            </a:r>
            <a:r>
              <a:rPr lang="hr-HR" dirty="0" err="1" smtClean="0"/>
              <a:t>didrogesteron</a:t>
            </a:r>
            <a:r>
              <a:rPr lang="hr-HR" dirty="0" smtClean="0"/>
              <a:t> 2x10 mg/dan (n=79</a:t>
            </a:r>
            <a:r>
              <a:rPr lang="hr-HR" dirty="0" smtClean="0"/>
              <a:t>)</a:t>
            </a:r>
          </a:p>
          <a:p>
            <a:pPr lvl="4">
              <a:buFont typeface="Wingdings" pitchFamily="2" charset="2"/>
              <a:buChar char="Ø"/>
              <a:defRPr/>
            </a:pPr>
            <a:endParaRPr lang="hr-HR" dirty="0" smtClean="0"/>
          </a:p>
          <a:p>
            <a:pPr>
              <a:buFont typeface="Wingdings" pitchFamily="2" charset="2"/>
              <a:buChar char="Ø"/>
              <a:defRPr/>
            </a:pPr>
            <a:r>
              <a:rPr lang="hr-HR" dirty="0" err="1" smtClean="0"/>
              <a:t>Long</a:t>
            </a:r>
            <a:r>
              <a:rPr lang="hr-HR" dirty="0" smtClean="0"/>
              <a:t> </a:t>
            </a:r>
            <a:r>
              <a:rPr lang="hr-HR" dirty="0" err="1" smtClean="0"/>
              <a:t>agonist</a:t>
            </a:r>
            <a:r>
              <a:rPr lang="hr-HR" dirty="0" smtClean="0"/>
              <a:t> + </a:t>
            </a:r>
            <a:r>
              <a:rPr lang="hr-HR" dirty="0" err="1" smtClean="0"/>
              <a:t>rFSH</a:t>
            </a:r>
            <a:r>
              <a:rPr lang="hr-HR" dirty="0" smtClean="0"/>
              <a:t>, IVF ili ISCI, ET 40-44 h nakon </a:t>
            </a:r>
            <a:r>
              <a:rPr lang="hr-HR" dirty="0" err="1" smtClean="0"/>
              <a:t>inseminacije</a:t>
            </a:r>
            <a:endParaRPr lang="hr-HR" dirty="0" smtClean="0"/>
          </a:p>
          <a:p>
            <a:pPr>
              <a:buFont typeface="Wingdings" pitchFamily="2" charset="2"/>
              <a:buChar char="Ø"/>
              <a:defRPr/>
            </a:pPr>
            <a:endParaRPr lang="hr-HR" dirty="0" smtClean="0"/>
          </a:p>
          <a:p>
            <a:pPr>
              <a:buFont typeface="Wingdings" pitchFamily="2" charset="2"/>
              <a:buChar char="Ø"/>
              <a:defRPr/>
            </a:pPr>
            <a:r>
              <a:rPr lang="hr-HR" dirty="0" smtClean="0"/>
              <a:t>Porodi: </a:t>
            </a:r>
            <a:r>
              <a:rPr lang="hr-HR" dirty="0" err="1" smtClean="0"/>
              <a:t>vag.Prog</a:t>
            </a:r>
            <a:r>
              <a:rPr lang="hr-HR" dirty="0" smtClean="0"/>
              <a:t> = 23%, </a:t>
            </a:r>
            <a:r>
              <a:rPr lang="hr-HR" dirty="0" err="1" smtClean="0"/>
              <a:t>Ab</a:t>
            </a:r>
            <a:r>
              <a:rPr lang="hr-HR" dirty="0" smtClean="0"/>
              <a:t>. </a:t>
            </a:r>
            <a:r>
              <a:rPr lang="hr-HR" dirty="0" err="1" smtClean="0"/>
              <a:t>Spont</a:t>
            </a:r>
            <a:r>
              <a:rPr lang="hr-HR" dirty="0" smtClean="0"/>
              <a:t>. 8,3%</a:t>
            </a:r>
          </a:p>
          <a:p>
            <a:pPr>
              <a:buFont typeface="Wingdings" pitchFamily="2" charset="2"/>
              <a:buChar char="Ø"/>
              <a:defRPr/>
            </a:pPr>
            <a:r>
              <a:rPr lang="hr-HR" dirty="0" smtClean="0"/>
              <a:t>Porodi: oralno </a:t>
            </a:r>
            <a:r>
              <a:rPr lang="hr-HR" dirty="0" err="1" smtClean="0"/>
              <a:t>ddg</a:t>
            </a:r>
            <a:r>
              <a:rPr lang="hr-HR" dirty="0" smtClean="0"/>
              <a:t> = 24%, </a:t>
            </a:r>
            <a:r>
              <a:rPr lang="hr-HR" dirty="0" err="1" smtClean="0"/>
              <a:t>Ab</a:t>
            </a:r>
            <a:r>
              <a:rPr lang="hr-HR" dirty="0" smtClean="0"/>
              <a:t>. </a:t>
            </a:r>
            <a:r>
              <a:rPr lang="hr-HR" dirty="0" err="1" smtClean="0"/>
              <a:t>Spont</a:t>
            </a:r>
            <a:r>
              <a:rPr lang="hr-HR" dirty="0" smtClean="0"/>
              <a:t>. 7,6%       </a:t>
            </a:r>
            <a:r>
              <a:rPr lang="hr-HR" dirty="0" smtClean="0">
                <a:solidFill>
                  <a:srgbClr val="FF0000"/>
                </a:solidFill>
              </a:rPr>
              <a:t>NS</a:t>
            </a:r>
          </a:p>
          <a:p>
            <a:pPr>
              <a:buFont typeface="Wingdings" pitchFamily="2" charset="2"/>
              <a:buChar char="Ø"/>
              <a:defRPr/>
            </a:pPr>
            <a:endParaRPr lang="hr-HR" dirty="0" smtClean="0">
              <a:solidFill>
                <a:srgbClr val="FF0000"/>
              </a:solidFill>
            </a:endParaRPr>
          </a:p>
          <a:p>
            <a:pPr>
              <a:buFont typeface="Wingdings" pitchFamily="2" charset="2"/>
              <a:buChar char="Ø"/>
              <a:defRPr/>
            </a:pPr>
            <a:r>
              <a:rPr lang="hr-HR" dirty="0" smtClean="0">
                <a:solidFill>
                  <a:schemeClr val="tx1"/>
                </a:solidFill>
              </a:rPr>
              <a:t>Značajno više </a:t>
            </a:r>
            <a:r>
              <a:rPr lang="hr-HR" sz="1600" dirty="0" smtClean="0">
                <a:solidFill>
                  <a:schemeClr val="tx1"/>
                </a:solidFill>
              </a:rPr>
              <a:t>(p&lt;0,05) </a:t>
            </a:r>
            <a:r>
              <a:rPr lang="hr-HR" dirty="0" smtClean="0">
                <a:solidFill>
                  <a:schemeClr val="tx1"/>
                </a:solidFill>
              </a:rPr>
              <a:t>zadovoljno podnošenjem terapije </a:t>
            </a:r>
            <a:r>
              <a:rPr lang="hr-HR" dirty="0" err="1" smtClean="0">
                <a:solidFill>
                  <a:schemeClr val="tx1"/>
                </a:solidFill>
              </a:rPr>
              <a:t>ddg</a:t>
            </a:r>
            <a:endParaRPr lang="hr-HR" dirty="0">
              <a:solidFill>
                <a:schemeClr val="tx1"/>
              </a:solidFill>
            </a:endParaRPr>
          </a:p>
        </p:txBody>
      </p:sp>
      <p:sp>
        <p:nvSpPr>
          <p:cNvPr id="25604" name="Date Placeholder 3"/>
          <p:cNvSpPr>
            <a:spLocks noGrp="1"/>
          </p:cNvSpPr>
          <p:nvPr>
            <p:ph type="dt" sz="half" idx="10"/>
          </p:nvPr>
        </p:nvSpPr>
        <p:spPr>
          <a:noFill/>
        </p:spPr>
        <p:txBody>
          <a:bodyPr/>
          <a:lstStyle/>
          <a:p>
            <a:r>
              <a:rPr lang="sr-Latn-CS" smtClean="0"/>
              <a:t>Šibenik, svibanj 2014.                  </a:t>
            </a: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Cochrane 2011. </a:t>
            </a:r>
            <a:r>
              <a:rPr lang="hr-HR" sz="2000" dirty="0" smtClean="0"/>
              <a:t>69 studija, 16.327 ispitanica</a:t>
            </a:r>
            <a:endParaRPr lang="hr-HR" dirty="0"/>
          </a:p>
        </p:txBody>
      </p:sp>
      <p:sp>
        <p:nvSpPr>
          <p:cNvPr id="3" name="Content Placeholder 2"/>
          <p:cNvSpPr>
            <a:spLocks noGrp="1"/>
          </p:cNvSpPr>
          <p:nvPr>
            <p:ph idx="1"/>
          </p:nvPr>
        </p:nvSpPr>
        <p:spPr>
          <a:xfrm>
            <a:off x="457200" y="1600200"/>
            <a:ext cx="8458200" cy="4709160"/>
          </a:xfrm>
        </p:spPr>
        <p:txBody>
          <a:bodyPr/>
          <a:lstStyle/>
          <a:p>
            <a:r>
              <a:rPr lang="hr-HR" dirty="0" smtClean="0"/>
              <a:t>hCG vs. placebo, značajno       PR s hCG, + oHSS</a:t>
            </a:r>
          </a:p>
          <a:p>
            <a:r>
              <a:rPr lang="hr-HR" dirty="0" smtClean="0"/>
              <a:t>Prog vs. hCG, NS razlika u PR</a:t>
            </a:r>
          </a:p>
          <a:p>
            <a:r>
              <a:rPr lang="hr-HR" dirty="0" smtClean="0"/>
              <a:t>Prog + E, NS razlika samo Prog</a:t>
            </a:r>
          </a:p>
          <a:p>
            <a:r>
              <a:rPr lang="hr-HR" dirty="0" smtClean="0"/>
              <a:t>Prog + GnRH ag, NS razlika samo Prog</a:t>
            </a:r>
          </a:p>
          <a:p>
            <a:r>
              <a:rPr lang="hr-HR" dirty="0" smtClean="0"/>
              <a:t>Im. Prog         PR od oralno/vag/rekt Prog, ali NS</a:t>
            </a:r>
          </a:p>
          <a:p>
            <a:r>
              <a:rPr lang="hr-HR" dirty="0" smtClean="0"/>
              <a:t>Vag Prog, najkorišteniji u EU		 </a:t>
            </a:r>
            <a:r>
              <a:rPr lang="hr-HR" sz="1200" dirty="0" smtClean="0"/>
              <a:t>(Aboulghar 2008.)</a:t>
            </a:r>
          </a:p>
          <a:p>
            <a:r>
              <a:rPr lang="hr-HR" dirty="0" smtClean="0"/>
              <a:t>Vaggel Prog, NS u visokoj ili niskoj dozi</a:t>
            </a:r>
          </a:p>
          <a:p>
            <a:r>
              <a:rPr lang="hr-HR" dirty="0" smtClean="0"/>
              <a:t>Nepoznato: duljina trajanja primjene</a:t>
            </a:r>
          </a:p>
          <a:p>
            <a:pPr>
              <a:buNone/>
            </a:pPr>
            <a:endParaRPr lang="hr-HR" dirty="0" smtClean="0"/>
          </a:p>
        </p:txBody>
      </p:sp>
      <p:sp>
        <p:nvSpPr>
          <p:cNvPr id="4" name="Date Placeholder 3"/>
          <p:cNvSpPr>
            <a:spLocks noGrp="1"/>
          </p:cNvSpPr>
          <p:nvPr>
            <p:ph type="dt" sz="half" idx="10"/>
          </p:nvPr>
        </p:nvSpPr>
        <p:spPr/>
        <p:txBody>
          <a:bodyPr/>
          <a:lstStyle/>
          <a:p>
            <a:r>
              <a:rPr lang="sr-Latn-CS" smtClean="0"/>
              <a:t>Šibenik, svibanj 2014.                  </a:t>
            </a:r>
            <a:endParaRPr lang="en-US"/>
          </a:p>
        </p:txBody>
      </p:sp>
      <p:sp>
        <p:nvSpPr>
          <p:cNvPr id="5" name="Right Arrow 4"/>
          <p:cNvSpPr/>
          <p:nvPr/>
        </p:nvSpPr>
        <p:spPr>
          <a:xfrm rot="18351276">
            <a:off x="2539468" y="3783711"/>
            <a:ext cx="651226" cy="297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rot="18351276">
            <a:off x="5243428" y="1710096"/>
            <a:ext cx="651226" cy="29739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Cochrane 2011.</a:t>
            </a: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
        <p:nvSpPr>
          <p:cNvPr id="7" name="Content Placeholder 6"/>
          <p:cNvSpPr>
            <a:spLocks noGrp="1"/>
          </p:cNvSpPr>
          <p:nvPr>
            <p:ph idx="1"/>
          </p:nvPr>
        </p:nvSpPr>
        <p:spPr>
          <a:xfrm>
            <a:off x="457200" y="1920240"/>
            <a:ext cx="8229600" cy="4023360"/>
          </a:xfrm>
        </p:spPr>
        <p:txBody>
          <a:bodyPr>
            <a:normAutofit/>
          </a:bodyPr>
          <a:lstStyle/>
          <a:p>
            <a:r>
              <a:rPr lang="hr-HR" sz="3600" dirty="0" smtClean="0"/>
              <a:t>Pregled dokazuje pozitivan učinak u korist primjene Prog u CL supp, u korist oralnog iznad </a:t>
            </a:r>
            <a:r>
              <a:rPr lang="hr-HR" sz="3600" dirty="0" err="1" smtClean="0"/>
              <a:t>mikroniziranog</a:t>
            </a:r>
            <a:r>
              <a:rPr lang="hr-HR" sz="3600" dirty="0" smtClean="0"/>
              <a:t> </a:t>
            </a:r>
            <a:r>
              <a:rPr lang="hr-HR" sz="3600" dirty="0" err="1" smtClean="0"/>
              <a:t>Prog</a:t>
            </a:r>
            <a:endParaRPr lang="hr-HR" sz="3600" dirty="0" smtClean="0"/>
          </a:p>
          <a:p>
            <a:endParaRPr lang="hr-HR" sz="3600" dirty="0" smtClean="0"/>
          </a:p>
          <a:p>
            <a:r>
              <a:rPr lang="hr-HR" sz="3600" dirty="0" smtClean="0"/>
              <a:t>Učinak nije statistički značajan !</a:t>
            </a:r>
          </a:p>
          <a:p>
            <a:endParaRPr lang="hr-HR"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istraživanje</a:t>
            </a:r>
            <a:endParaRPr lang="hr-HR" dirty="0"/>
          </a:p>
        </p:txBody>
      </p:sp>
      <p:sp>
        <p:nvSpPr>
          <p:cNvPr id="3" name="Content Placeholder 2"/>
          <p:cNvSpPr>
            <a:spLocks noGrp="1"/>
          </p:cNvSpPr>
          <p:nvPr>
            <p:ph idx="1"/>
          </p:nvPr>
        </p:nvSpPr>
        <p:spPr/>
        <p:txBody>
          <a:bodyPr/>
          <a:lstStyle/>
          <a:p>
            <a:r>
              <a:rPr lang="hr-HR" dirty="0" err="1" smtClean="0"/>
              <a:t>Prospektivna</a:t>
            </a:r>
            <a:r>
              <a:rPr lang="hr-HR" dirty="0" smtClean="0"/>
              <a:t>, </a:t>
            </a:r>
            <a:r>
              <a:rPr lang="hr-HR" dirty="0" err="1" smtClean="0"/>
              <a:t>randomizirana</a:t>
            </a:r>
            <a:r>
              <a:rPr lang="hr-HR" dirty="0" smtClean="0"/>
              <a:t> studija 3 lijeka s istim učinkom – podrška ŽT</a:t>
            </a:r>
          </a:p>
          <a:p>
            <a:r>
              <a:rPr lang="hr-HR" dirty="0" smtClean="0"/>
              <a:t>Etička povjerenstva KBC Zg &amp; MEF Zg</a:t>
            </a:r>
          </a:p>
          <a:p>
            <a:r>
              <a:rPr lang="hr-HR" dirty="0" smtClean="0"/>
              <a:t>KBC Klinika za ženske bolesti i porode, Petrova 13. i Poliklinika “IVF”, Voćarska14.</a:t>
            </a:r>
          </a:p>
          <a:p>
            <a:r>
              <a:rPr lang="hr-HR" dirty="0" smtClean="0"/>
              <a:t>Obrađeno 191 ispitanica</a:t>
            </a:r>
          </a:p>
          <a:p>
            <a:r>
              <a:rPr lang="hr-HR" dirty="0" smtClean="0"/>
              <a:t>Preliminarni rezultati, istraživanje u tijeku – N !</a:t>
            </a:r>
          </a:p>
          <a:p>
            <a:r>
              <a:rPr lang="hr-HR" dirty="0" smtClean="0"/>
              <a:t>Cilj : učinkovitost, sigurnost, zadovoljstvo, (lokalne) nuspojave</a:t>
            </a: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istraživanje</a:t>
            </a:r>
            <a:endParaRPr lang="hr-HR" dirty="0"/>
          </a:p>
        </p:txBody>
      </p:sp>
      <p:sp>
        <p:nvSpPr>
          <p:cNvPr id="3" name="Content Placeholder 2"/>
          <p:cNvSpPr>
            <a:spLocks noGrp="1"/>
          </p:cNvSpPr>
          <p:nvPr>
            <p:ph idx="1"/>
          </p:nvPr>
        </p:nvSpPr>
        <p:spPr/>
        <p:txBody>
          <a:bodyPr>
            <a:normAutofit lnSpcReduction="10000"/>
          </a:bodyPr>
          <a:lstStyle/>
          <a:p>
            <a:r>
              <a:rPr lang="hr-HR" i="1" dirty="0" smtClean="0"/>
              <a:t>IX/2012. – danas</a:t>
            </a:r>
          </a:p>
          <a:p>
            <a:r>
              <a:rPr lang="hr-HR" i="1" dirty="0" smtClean="0"/>
              <a:t>Psihički zdrave</a:t>
            </a:r>
          </a:p>
          <a:p>
            <a:r>
              <a:rPr lang="hr-HR" i="1" dirty="0" smtClean="0"/>
              <a:t>18 – 38 godina</a:t>
            </a:r>
          </a:p>
          <a:p>
            <a:r>
              <a:rPr lang="hr-HR" i="1" dirty="0" smtClean="0"/>
              <a:t>Indikacije i IVF postupak prema “Smjernicama…” i Zakonu o MPO</a:t>
            </a:r>
          </a:p>
          <a:p>
            <a:r>
              <a:rPr lang="hr-HR" i="1" dirty="0" smtClean="0"/>
              <a:t>Očuvane rezerve jajnika, uredni hormonski status (</a:t>
            </a:r>
            <a:r>
              <a:rPr lang="hr-HR" i="1" dirty="0" err="1" smtClean="0"/>
              <a:t>npr</a:t>
            </a:r>
            <a:r>
              <a:rPr lang="hr-HR" i="1" dirty="0" smtClean="0"/>
              <a:t>. TSH&lt; 3mJ/L, uredna anatomija, BMI &lt; 25 kg/m</a:t>
            </a:r>
            <a:r>
              <a:rPr lang="hr-HR" i="1" baseline="30000" dirty="0" smtClean="0"/>
              <a:t>2</a:t>
            </a:r>
            <a:r>
              <a:rPr lang="hr-HR" i="1" dirty="0" smtClean="0"/>
              <a:t>.</a:t>
            </a:r>
          </a:p>
          <a:p>
            <a:r>
              <a:rPr lang="hr-HR" i="1" dirty="0" smtClean="0"/>
              <a:t>Otpalo je 21 pac. (rizik </a:t>
            </a:r>
            <a:r>
              <a:rPr lang="hr-HR" i="1" dirty="0" err="1" smtClean="0"/>
              <a:t>oHSS</a:t>
            </a:r>
            <a:r>
              <a:rPr lang="hr-HR" i="1" dirty="0" smtClean="0"/>
              <a:t>, slabi odgovor, nekvalitetne </a:t>
            </a:r>
            <a:r>
              <a:rPr lang="hr-HR" i="1" dirty="0" err="1" smtClean="0"/>
              <a:t>oocite</a:t>
            </a:r>
            <a:r>
              <a:rPr lang="hr-HR" i="1" dirty="0" smtClean="0"/>
              <a:t>/zametci…)</a:t>
            </a:r>
            <a:endParaRPr lang="hr-HR" i="1"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Study</a:t>
            </a:r>
            <a:r>
              <a:rPr lang="hr-HR" dirty="0" smtClean="0"/>
              <a:t> - </a:t>
            </a:r>
            <a:r>
              <a:rPr lang="hr-HR" dirty="0" err="1" smtClean="0"/>
              <a:t>design</a:t>
            </a:r>
            <a:endParaRPr lang="hr-HR" dirty="0"/>
          </a:p>
        </p:txBody>
      </p:sp>
      <p:sp>
        <p:nvSpPr>
          <p:cNvPr id="3" name="Content Placeholder 2"/>
          <p:cNvSpPr>
            <a:spLocks noGrp="1"/>
          </p:cNvSpPr>
          <p:nvPr>
            <p:ph idx="1"/>
          </p:nvPr>
        </p:nvSpPr>
        <p:spPr>
          <a:xfrm>
            <a:off x="457200" y="1600200"/>
            <a:ext cx="8229600" cy="4419600"/>
          </a:xfrm>
        </p:spPr>
        <p:txBody>
          <a:bodyPr>
            <a:normAutofit fontScale="92500" lnSpcReduction="10000"/>
          </a:bodyPr>
          <a:lstStyle/>
          <a:p>
            <a:r>
              <a:rPr lang="hr-HR" dirty="0" smtClean="0"/>
              <a:t>DDG N = 67</a:t>
            </a:r>
          </a:p>
          <a:p>
            <a:r>
              <a:rPr lang="hr-HR" dirty="0" err="1" smtClean="0"/>
              <a:t>Vag</a:t>
            </a:r>
            <a:r>
              <a:rPr lang="hr-HR" dirty="0" smtClean="0"/>
              <a:t>. </a:t>
            </a:r>
            <a:r>
              <a:rPr lang="hr-HR" dirty="0" err="1" smtClean="0"/>
              <a:t>Prog</a:t>
            </a:r>
            <a:r>
              <a:rPr lang="hr-HR" dirty="0" smtClean="0"/>
              <a:t> gel  N = 61</a:t>
            </a:r>
          </a:p>
          <a:p>
            <a:r>
              <a:rPr lang="hr-HR" dirty="0" err="1" smtClean="0"/>
              <a:t>Vag</a:t>
            </a:r>
            <a:r>
              <a:rPr lang="hr-HR" dirty="0" smtClean="0"/>
              <a:t>. </a:t>
            </a:r>
            <a:r>
              <a:rPr lang="hr-HR" dirty="0" err="1" smtClean="0"/>
              <a:t>Prog</a:t>
            </a:r>
            <a:r>
              <a:rPr lang="hr-HR" dirty="0" smtClean="0"/>
              <a:t> kapsule  N = </a:t>
            </a:r>
            <a:r>
              <a:rPr lang="hr-HR" dirty="0" smtClean="0"/>
              <a:t>63</a:t>
            </a:r>
          </a:p>
          <a:p>
            <a:endParaRPr lang="hr-HR" dirty="0" smtClean="0"/>
          </a:p>
          <a:p>
            <a:r>
              <a:rPr lang="hr-HR" dirty="0" smtClean="0"/>
              <a:t>Od dana oduzimanja </a:t>
            </a:r>
            <a:r>
              <a:rPr lang="hr-HR" dirty="0" err="1" smtClean="0"/>
              <a:t>oocita</a:t>
            </a:r>
            <a:r>
              <a:rPr lang="hr-HR" dirty="0" smtClean="0"/>
              <a:t>, do 12-</a:t>
            </a:r>
            <a:r>
              <a:rPr lang="hr-HR" dirty="0" err="1" smtClean="0"/>
              <a:t>og</a:t>
            </a:r>
            <a:r>
              <a:rPr lang="hr-HR" dirty="0" smtClean="0"/>
              <a:t> </a:t>
            </a:r>
            <a:r>
              <a:rPr lang="hr-HR" dirty="0" err="1" smtClean="0"/>
              <a:t>tj</a:t>
            </a:r>
            <a:endParaRPr lang="hr-HR" dirty="0" smtClean="0"/>
          </a:p>
          <a:p>
            <a:endParaRPr lang="hr-HR" dirty="0" smtClean="0"/>
          </a:p>
          <a:p>
            <a:r>
              <a:rPr lang="hr-HR" dirty="0" smtClean="0"/>
              <a:t>Standardni, stimulirani, svježi </a:t>
            </a:r>
            <a:r>
              <a:rPr lang="hr-HR" dirty="0" smtClean="0"/>
              <a:t>IVF/ET</a:t>
            </a:r>
          </a:p>
          <a:p>
            <a:endParaRPr lang="hr-HR" dirty="0" smtClean="0"/>
          </a:p>
          <a:p>
            <a:r>
              <a:rPr lang="hr-HR" dirty="0" smtClean="0"/>
              <a:t>Trudnoća definirana s </a:t>
            </a:r>
            <a:r>
              <a:rPr lang="hr-HR" dirty="0" err="1" smtClean="0"/>
              <a:t>βHCG</a:t>
            </a:r>
            <a:r>
              <a:rPr lang="hr-HR" dirty="0" smtClean="0"/>
              <a:t>, klinička UZV embrionalna SA</a:t>
            </a:r>
          </a:p>
          <a:p>
            <a:pPr>
              <a:buNone/>
            </a:pP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4400" dirty="0" smtClean="0"/>
              <a:t>Bazalne demografske osobine u 191 pacijentice (SVE </a:t>
            </a:r>
            <a:r>
              <a:rPr lang="hr-HR" sz="4400" dirty="0" err="1" smtClean="0"/>
              <a:t>n.s</a:t>
            </a:r>
            <a:r>
              <a:rPr lang="hr-HR" sz="4400" dirty="0" smtClean="0"/>
              <a:t>.)</a:t>
            </a:r>
            <a:br>
              <a:rPr lang="hr-HR" sz="4400" dirty="0" smtClean="0"/>
            </a:br>
            <a:endParaRPr lang="hr-HR" dirty="0"/>
          </a:p>
        </p:txBody>
      </p:sp>
      <p:sp>
        <p:nvSpPr>
          <p:cNvPr id="3" name="Content Placeholder 2"/>
          <p:cNvSpPr>
            <a:spLocks noGrp="1"/>
          </p:cNvSpPr>
          <p:nvPr>
            <p:ph idx="1"/>
          </p:nvPr>
        </p:nvSpPr>
        <p:spPr/>
        <p:txBody>
          <a:bodyPr>
            <a:noAutofit/>
          </a:bodyPr>
          <a:lstStyle/>
          <a:p>
            <a:pPr>
              <a:buNone/>
            </a:pPr>
            <a:r>
              <a:rPr lang="hr-HR" sz="1200" dirty="0" smtClean="0"/>
              <a:t>				</a:t>
            </a:r>
            <a:r>
              <a:rPr lang="hr-HR" sz="1200" dirty="0" err="1" smtClean="0"/>
              <a:t>didrogesteron</a:t>
            </a:r>
            <a:r>
              <a:rPr lang="hr-HR" sz="1200" dirty="0" smtClean="0"/>
              <a:t>	 gel		kapsule</a:t>
            </a:r>
          </a:p>
          <a:p>
            <a:pPr>
              <a:buNone/>
            </a:pPr>
            <a:r>
              <a:rPr lang="hr-HR" sz="1200" dirty="0" smtClean="0"/>
              <a:t>				n=67		n=61		n=63</a:t>
            </a:r>
          </a:p>
          <a:p>
            <a:pPr>
              <a:buNone/>
            </a:pPr>
            <a:r>
              <a:rPr lang="hr-HR" sz="1200" dirty="0" smtClean="0"/>
              <a:t>_______________________________________________________________________________________________________</a:t>
            </a:r>
          </a:p>
          <a:p>
            <a:pPr>
              <a:buNone/>
            </a:pPr>
            <a:r>
              <a:rPr lang="hr-HR" sz="1200" dirty="0" smtClean="0"/>
              <a:t>dob (g)			34,3±4,1		35,1±3,5		34,1±3,8</a:t>
            </a:r>
          </a:p>
          <a:p>
            <a:pPr>
              <a:buNone/>
            </a:pPr>
            <a:r>
              <a:rPr lang="hr-HR" sz="1200" dirty="0" smtClean="0"/>
              <a:t>indeks tjelesne mase (kg/m2)	25,4±3,4		24,9±3,7		25,8±3,6</a:t>
            </a:r>
          </a:p>
          <a:p>
            <a:pPr>
              <a:buNone/>
            </a:pPr>
            <a:r>
              <a:rPr lang="hr-HR" sz="1200" dirty="0" smtClean="0"/>
              <a:t>primarna neplodnost(%)		50 (74,6%)		48 (78,6%)		51 (80,9%)</a:t>
            </a:r>
          </a:p>
          <a:p>
            <a:pPr>
              <a:buNone/>
            </a:pPr>
            <a:r>
              <a:rPr lang="hr-HR" sz="1200" dirty="0" smtClean="0"/>
              <a:t>trajanje neplodnosti</a:t>
            </a:r>
          </a:p>
          <a:p>
            <a:pPr>
              <a:buNone/>
            </a:pPr>
            <a:r>
              <a:rPr lang="hr-HR" sz="1200" dirty="0" smtClean="0"/>
              <a:t>(godina)			4,5±1,3		4,2±1,0		3,8± 1,3</a:t>
            </a:r>
          </a:p>
          <a:p>
            <a:pPr>
              <a:buNone/>
            </a:pPr>
            <a:r>
              <a:rPr lang="hr-HR" sz="1200" dirty="0" smtClean="0"/>
              <a:t>uzrok neplodnosti	</a:t>
            </a:r>
          </a:p>
          <a:p>
            <a:pPr>
              <a:buNone/>
            </a:pPr>
            <a:r>
              <a:rPr lang="hr-HR" sz="1200" dirty="0" smtClean="0"/>
              <a:t>(broj i %):</a:t>
            </a:r>
          </a:p>
          <a:p>
            <a:pPr>
              <a:buNone/>
            </a:pPr>
            <a:r>
              <a:rPr lang="hr-HR" sz="1200" dirty="0" smtClean="0"/>
              <a:t>- jajovodi			16 (23,8%)		17(27,8%)		18 (28,5%)</a:t>
            </a:r>
          </a:p>
          <a:p>
            <a:pPr>
              <a:buNone/>
            </a:pPr>
            <a:r>
              <a:rPr lang="hr-HR" sz="1200" dirty="0" smtClean="0"/>
              <a:t>- muški			24 (35,8%)		20 (32,8%)		20 (31,7%)</a:t>
            </a:r>
          </a:p>
          <a:p>
            <a:pPr>
              <a:buNone/>
            </a:pPr>
            <a:r>
              <a:rPr lang="hr-HR" sz="1200" dirty="0" smtClean="0"/>
              <a:t>- endometrioza		6 (8,9%)		5 (8,1%)		5 (7,9%)</a:t>
            </a:r>
          </a:p>
          <a:p>
            <a:pPr>
              <a:buNone/>
            </a:pPr>
            <a:r>
              <a:rPr lang="hr-HR" sz="1200" dirty="0" smtClean="0"/>
              <a:t>- </a:t>
            </a:r>
            <a:r>
              <a:rPr lang="hr-HR" sz="1200" dirty="0" err="1" smtClean="0"/>
              <a:t>idiopatska</a:t>
            </a:r>
            <a:r>
              <a:rPr lang="hr-HR" sz="1200" dirty="0" smtClean="0"/>
              <a:t>		11 (16,4%)		9 (14,7%)		9 (14,2%)</a:t>
            </a:r>
          </a:p>
          <a:p>
            <a:pPr>
              <a:buNone/>
            </a:pPr>
            <a:r>
              <a:rPr lang="hr-HR" sz="1200" dirty="0" smtClean="0"/>
              <a:t>- udruženi			10 (14,9%)		10 (16,3%)		11 (17,4%)</a:t>
            </a:r>
          </a:p>
          <a:p>
            <a:pPr>
              <a:buNone/>
            </a:pPr>
            <a:r>
              <a:rPr lang="hr-HR" sz="1200" dirty="0" smtClean="0"/>
              <a:t>prvi IVF (%)		28 (41,8%)		31 (50,8%)		30 (47,6%)</a:t>
            </a:r>
          </a:p>
          <a:p>
            <a:pPr>
              <a:buNone/>
            </a:pPr>
            <a:r>
              <a:rPr lang="hr-HR" sz="1200" dirty="0" smtClean="0"/>
              <a:t>FSH   (IU/L)		6,8±2,</a:t>
            </a:r>
            <a:r>
              <a:rPr lang="hr-HR" sz="1200" dirty="0" err="1" smtClean="0"/>
              <a:t>2</a:t>
            </a:r>
            <a:r>
              <a:rPr lang="hr-HR" sz="1200" dirty="0" smtClean="0"/>
              <a:t>		7,1±2,1		6,9±2,4</a:t>
            </a:r>
          </a:p>
          <a:p>
            <a:pPr>
              <a:buNone/>
            </a:pPr>
            <a:r>
              <a:rPr lang="hr-HR" sz="1200" dirty="0" smtClean="0"/>
              <a:t>AFC (broj)			13,8±</a:t>
            </a:r>
            <a:r>
              <a:rPr lang="hr-HR" sz="1200" dirty="0" err="1" smtClean="0"/>
              <a:t>8</a:t>
            </a:r>
            <a:r>
              <a:rPr lang="hr-HR" sz="1200" dirty="0" smtClean="0"/>
              <a:t>,4		14,2±7,6		14,5±6,8</a:t>
            </a:r>
          </a:p>
          <a:p>
            <a:pPr>
              <a:buNone/>
            </a:pPr>
            <a:r>
              <a:rPr lang="hr-HR" sz="1200" dirty="0" smtClean="0"/>
              <a:t>AMH (</a:t>
            </a:r>
            <a:r>
              <a:rPr lang="hr-HR" sz="1200" dirty="0" err="1" smtClean="0"/>
              <a:t>pmol</a:t>
            </a:r>
            <a:r>
              <a:rPr lang="hr-HR" sz="1200" dirty="0" smtClean="0"/>
              <a:t>/L)**		15,6±5,</a:t>
            </a:r>
            <a:r>
              <a:rPr lang="hr-HR" sz="1200" dirty="0" err="1" smtClean="0"/>
              <a:t>5</a:t>
            </a:r>
            <a:r>
              <a:rPr lang="hr-HR" sz="1200" dirty="0" smtClean="0"/>
              <a:t>		14,9±6,1		15,5±6,3</a:t>
            </a:r>
          </a:p>
          <a:p>
            <a:pPr>
              <a:buNone/>
            </a:pPr>
            <a:r>
              <a:rPr lang="hr-HR" sz="1200" dirty="0" smtClean="0"/>
              <a:t>* AMH je određen u 30-40% ispitanica svake skupine</a:t>
            </a:r>
          </a:p>
          <a:p>
            <a:pPr>
              <a:buNone/>
            </a:pPr>
            <a:endParaRPr lang="hr-HR" sz="1200" dirty="0"/>
          </a:p>
        </p:txBody>
      </p:sp>
      <p:sp>
        <p:nvSpPr>
          <p:cNvPr id="4" name="Date Placeholder 3"/>
          <p:cNvSpPr>
            <a:spLocks noGrp="1"/>
          </p:cNvSpPr>
          <p:nvPr>
            <p:ph type="dt" sz="half" idx="10"/>
          </p:nvPr>
        </p:nvSpPr>
        <p:spPr/>
        <p:txBody>
          <a:bodyPr/>
          <a:lstStyle/>
          <a:p>
            <a:r>
              <a:rPr lang="sr-Latn-CS" smtClean="0"/>
              <a:t>Šibenik, svibanj 2014.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Osobine IVF/ICSI postupaka</a:t>
            </a:r>
            <a:br>
              <a:rPr lang="hr-HR" dirty="0" smtClean="0"/>
            </a:br>
            <a:endParaRPr lang="hr-HR" dirty="0"/>
          </a:p>
        </p:txBody>
      </p:sp>
      <p:sp>
        <p:nvSpPr>
          <p:cNvPr id="3" name="Content Placeholder 2"/>
          <p:cNvSpPr>
            <a:spLocks noGrp="1"/>
          </p:cNvSpPr>
          <p:nvPr>
            <p:ph idx="1"/>
          </p:nvPr>
        </p:nvSpPr>
        <p:spPr/>
        <p:txBody>
          <a:bodyPr>
            <a:normAutofit fontScale="70000" lnSpcReduction="20000"/>
          </a:bodyPr>
          <a:lstStyle/>
          <a:p>
            <a:pPr>
              <a:buNone/>
            </a:pPr>
            <a:r>
              <a:rPr lang="hr-HR" dirty="0" smtClean="0"/>
              <a:t> </a:t>
            </a:r>
          </a:p>
          <a:p>
            <a:pPr>
              <a:buNone/>
            </a:pPr>
            <a:r>
              <a:rPr lang="hr-HR" dirty="0" smtClean="0"/>
              <a:t>				DDG	         	gel		kapsule</a:t>
            </a:r>
          </a:p>
          <a:p>
            <a:pPr>
              <a:buNone/>
            </a:pPr>
            <a:r>
              <a:rPr lang="hr-HR" dirty="0" smtClean="0"/>
              <a:t>				n=67		n=61		n=63</a:t>
            </a:r>
          </a:p>
          <a:p>
            <a:pPr>
              <a:buNone/>
            </a:pPr>
            <a:endParaRPr lang="hr-HR" dirty="0" smtClean="0"/>
          </a:p>
          <a:p>
            <a:pPr>
              <a:buNone/>
            </a:pPr>
            <a:r>
              <a:rPr lang="hr-HR" dirty="0" err="1" smtClean="0"/>
              <a:t>uk.doza</a:t>
            </a:r>
            <a:r>
              <a:rPr lang="hr-HR" dirty="0" smtClean="0"/>
              <a:t> FSH(IU)	1840±212	1750±185	1965±224</a:t>
            </a:r>
          </a:p>
          <a:p>
            <a:pPr>
              <a:buNone/>
            </a:pPr>
            <a:r>
              <a:rPr lang="hr-HR" dirty="0" smtClean="0"/>
              <a:t>trajanje </a:t>
            </a:r>
            <a:r>
              <a:rPr lang="hr-HR" dirty="0" err="1" smtClean="0"/>
              <a:t>stim</a:t>
            </a:r>
            <a:r>
              <a:rPr lang="hr-HR" dirty="0" smtClean="0"/>
              <a:t>.(dana)	9,7±1,4		9,4±2,1		9,5±1,7</a:t>
            </a:r>
          </a:p>
          <a:p>
            <a:pPr>
              <a:buNone/>
            </a:pPr>
            <a:r>
              <a:rPr lang="hr-HR" dirty="0" smtClean="0"/>
              <a:t>ICSI (%)		71,6%		67,2%		69,8%</a:t>
            </a:r>
          </a:p>
          <a:p>
            <a:pPr>
              <a:buNone/>
            </a:pPr>
            <a:r>
              <a:rPr lang="hr-HR" dirty="0" err="1" smtClean="0"/>
              <a:t>endometrij</a:t>
            </a:r>
            <a:r>
              <a:rPr lang="hr-HR" dirty="0" smtClean="0"/>
              <a:t> (mm)	9,3±1,5		9,2±</a:t>
            </a:r>
            <a:r>
              <a:rPr lang="hr-HR" dirty="0" err="1" smtClean="0"/>
              <a:t>2</a:t>
            </a:r>
            <a:r>
              <a:rPr lang="hr-HR" dirty="0" smtClean="0"/>
              <a:t>,6		8,9±3,1</a:t>
            </a:r>
          </a:p>
          <a:p>
            <a:pPr>
              <a:buNone/>
            </a:pPr>
            <a:r>
              <a:rPr lang="hr-HR" dirty="0" err="1" smtClean="0"/>
              <a:t>endomet</a:t>
            </a:r>
            <a:r>
              <a:rPr lang="hr-HR" dirty="0" smtClean="0"/>
              <a:t>.≤8mm(%)	5,9%		3,</a:t>
            </a:r>
            <a:r>
              <a:rPr lang="hr-HR" dirty="0" err="1" smtClean="0"/>
              <a:t>3</a:t>
            </a:r>
            <a:r>
              <a:rPr lang="hr-HR" dirty="0" smtClean="0"/>
              <a:t>%		4,7%</a:t>
            </a:r>
          </a:p>
          <a:p>
            <a:pPr>
              <a:buNone/>
            </a:pPr>
            <a:r>
              <a:rPr lang="hr-HR" dirty="0" err="1" smtClean="0"/>
              <a:t>oocita</a:t>
            </a:r>
            <a:r>
              <a:rPr lang="hr-HR" dirty="0" smtClean="0"/>
              <a:t> (br.)		7,1±3,1		7,5±2,8		6,9±4,1</a:t>
            </a:r>
          </a:p>
          <a:p>
            <a:pPr>
              <a:buNone/>
            </a:pPr>
            <a:r>
              <a:rPr lang="hr-HR" dirty="0" smtClean="0"/>
              <a:t>MII </a:t>
            </a:r>
            <a:r>
              <a:rPr lang="hr-HR" dirty="0" err="1" smtClean="0"/>
              <a:t>oocita</a:t>
            </a:r>
            <a:r>
              <a:rPr lang="hr-HR" dirty="0" smtClean="0"/>
              <a:t> (%)		69,5%		70,8%		71,3%</a:t>
            </a:r>
          </a:p>
          <a:p>
            <a:pPr>
              <a:buNone/>
            </a:pPr>
            <a:r>
              <a:rPr lang="hr-HR" dirty="0" smtClean="0"/>
              <a:t>embrija (br.)		4,7±2,6		4,5±1,9		4,</a:t>
            </a:r>
            <a:r>
              <a:rPr lang="hr-HR" dirty="0" err="1" smtClean="0"/>
              <a:t>4</a:t>
            </a:r>
            <a:r>
              <a:rPr lang="hr-HR" dirty="0" smtClean="0"/>
              <a:t>±1,8</a:t>
            </a:r>
          </a:p>
          <a:p>
            <a:pPr>
              <a:buNone/>
            </a:pPr>
            <a:r>
              <a:rPr lang="hr-HR" dirty="0" smtClean="0"/>
              <a:t>embrija u ET (br.)	1,7		1,8		1,7</a:t>
            </a:r>
          </a:p>
          <a:p>
            <a:pPr>
              <a:buNone/>
            </a:pPr>
            <a:r>
              <a:rPr lang="hr-HR" dirty="0" smtClean="0"/>
              <a:t>ET </a:t>
            </a:r>
            <a:r>
              <a:rPr lang="hr-HR" dirty="0" err="1" smtClean="0"/>
              <a:t>blastocista</a:t>
            </a:r>
            <a:r>
              <a:rPr lang="hr-HR" dirty="0" smtClean="0"/>
              <a:t>		47 (70,1%)	40 (65,6%)	44 (69,8%)</a:t>
            </a:r>
          </a:p>
          <a:p>
            <a:pPr>
              <a:buNone/>
            </a:pPr>
            <a:r>
              <a:rPr lang="hr-HR" dirty="0" smtClean="0"/>
              <a:t>zamrzavanje (%) 	31,3%		32,7%		28,6%</a:t>
            </a:r>
          </a:p>
          <a:p>
            <a:pPr>
              <a:buNone/>
            </a:pP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Ishod IVF/ICSI-ja</a:t>
            </a:r>
            <a:br>
              <a:rPr lang="hr-HR" dirty="0" smtClean="0"/>
            </a:br>
            <a:endParaRPr lang="hr-HR" dirty="0"/>
          </a:p>
        </p:txBody>
      </p:sp>
      <p:sp>
        <p:nvSpPr>
          <p:cNvPr id="3" name="Content Placeholder 2"/>
          <p:cNvSpPr>
            <a:spLocks noGrp="1"/>
          </p:cNvSpPr>
          <p:nvPr>
            <p:ph idx="1"/>
          </p:nvPr>
        </p:nvSpPr>
        <p:spPr>
          <a:xfrm>
            <a:off x="457200" y="1447800"/>
            <a:ext cx="8229600" cy="4709160"/>
          </a:xfrm>
        </p:spPr>
        <p:txBody>
          <a:bodyPr>
            <a:noAutofit/>
          </a:bodyPr>
          <a:lstStyle/>
          <a:p>
            <a:pPr>
              <a:buNone/>
            </a:pPr>
            <a:r>
              <a:rPr lang="hr-HR" sz="1600" dirty="0" smtClean="0"/>
              <a:t> </a:t>
            </a:r>
          </a:p>
          <a:p>
            <a:pPr>
              <a:buNone/>
            </a:pPr>
            <a:r>
              <a:rPr lang="hr-HR" sz="1600" dirty="0" smtClean="0"/>
              <a:t>			</a:t>
            </a:r>
            <a:r>
              <a:rPr lang="hr-HR" sz="1600" dirty="0" err="1" smtClean="0"/>
              <a:t>didrogesteron</a:t>
            </a:r>
            <a:r>
              <a:rPr lang="hr-HR" sz="1600" dirty="0" smtClean="0"/>
              <a:t>	        	  gel		kapsule</a:t>
            </a:r>
          </a:p>
          <a:p>
            <a:pPr>
              <a:buNone/>
            </a:pPr>
            <a:r>
              <a:rPr lang="hr-HR" sz="1600" dirty="0" smtClean="0"/>
              <a:t>			   n=67			 n=61		n=63</a:t>
            </a:r>
          </a:p>
          <a:p>
            <a:pPr>
              <a:buNone/>
            </a:pPr>
            <a:r>
              <a:rPr lang="hr-HR" sz="1600" dirty="0" smtClean="0"/>
              <a:t>kliničkih trudnoća</a:t>
            </a:r>
          </a:p>
          <a:p>
            <a:pPr>
              <a:buNone/>
            </a:pPr>
            <a:r>
              <a:rPr lang="hr-HR" sz="1600" dirty="0" smtClean="0"/>
              <a:t> po ET n(%)	30 (</a:t>
            </a:r>
            <a:r>
              <a:rPr lang="hr-HR" b="1" dirty="0" smtClean="0">
                <a:solidFill>
                  <a:srgbClr val="FF0000"/>
                </a:solidFill>
              </a:rPr>
              <a:t>44,7%</a:t>
            </a:r>
            <a:r>
              <a:rPr lang="hr-HR" sz="1600" dirty="0" smtClean="0"/>
              <a:t>)		25 (</a:t>
            </a:r>
            <a:r>
              <a:rPr lang="hr-HR" b="1" dirty="0" smtClean="0">
                <a:solidFill>
                  <a:srgbClr val="FF0000"/>
                </a:solidFill>
              </a:rPr>
              <a:t>40,9%</a:t>
            </a:r>
            <a:r>
              <a:rPr lang="hr-HR" sz="1600" dirty="0" smtClean="0"/>
              <a:t>)	28 (</a:t>
            </a:r>
            <a:r>
              <a:rPr lang="hr-HR" b="1" dirty="0" smtClean="0">
                <a:solidFill>
                  <a:srgbClr val="FF0000"/>
                </a:solidFill>
              </a:rPr>
              <a:t>44,4%</a:t>
            </a:r>
            <a:r>
              <a:rPr lang="hr-HR" sz="1600" dirty="0" smtClean="0"/>
              <a:t>)</a:t>
            </a:r>
          </a:p>
          <a:p>
            <a:pPr>
              <a:buNone/>
            </a:pPr>
            <a:r>
              <a:rPr lang="hr-HR" sz="1600" dirty="0" smtClean="0"/>
              <a:t>spontanih </a:t>
            </a:r>
          </a:p>
          <a:p>
            <a:pPr>
              <a:buNone/>
            </a:pPr>
            <a:r>
              <a:rPr lang="hr-HR" sz="1600" dirty="0" smtClean="0"/>
              <a:t>pobačaja n(%)	4 (13,3%)			</a:t>
            </a:r>
            <a:r>
              <a:rPr lang="hr-HR" sz="1600" dirty="0" err="1" smtClean="0"/>
              <a:t>3</a:t>
            </a:r>
            <a:r>
              <a:rPr lang="hr-HR" sz="1600" dirty="0" smtClean="0"/>
              <a:t> (12%)		3 (10,7%)</a:t>
            </a:r>
          </a:p>
          <a:p>
            <a:pPr>
              <a:buNone/>
            </a:pPr>
            <a:r>
              <a:rPr lang="hr-HR" sz="1600" dirty="0" err="1" smtClean="0"/>
              <a:t>višeplodnih</a:t>
            </a:r>
            <a:r>
              <a:rPr lang="hr-HR" sz="1600" dirty="0" smtClean="0"/>
              <a:t> </a:t>
            </a:r>
          </a:p>
          <a:p>
            <a:pPr>
              <a:buNone/>
            </a:pPr>
            <a:r>
              <a:rPr lang="hr-HR" sz="1600" dirty="0" smtClean="0"/>
              <a:t>trudnoća  n(%)	4 (13,3%)			4 (16%)		5 (17,8%)</a:t>
            </a:r>
          </a:p>
          <a:p>
            <a:pPr>
              <a:buNone/>
            </a:pPr>
            <a:r>
              <a:rPr lang="hr-HR" sz="1600" dirty="0" smtClean="0"/>
              <a:t>OHSS (</a:t>
            </a:r>
            <a:r>
              <a:rPr lang="hr-HR" sz="1600" dirty="0" err="1" smtClean="0"/>
              <a:t>sredni</a:t>
            </a:r>
            <a:endParaRPr lang="hr-HR" sz="1600" dirty="0" smtClean="0"/>
          </a:p>
          <a:p>
            <a:pPr>
              <a:buNone/>
            </a:pPr>
            <a:r>
              <a:rPr lang="hr-HR" sz="1600" dirty="0" smtClean="0"/>
              <a:t>i teški)  n(%)	2 (2,9%)			1 (1,6%)		1 (1,5%)</a:t>
            </a:r>
          </a:p>
          <a:p>
            <a:pPr>
              <a:buNone/>
            </a:pPr>
            <a:r>
              <a:rPr lang="hr-HR" sz="1600" dirty="0" smtClean="0"/>
              <a:t>Krvarenje u </a:t>
            </a:r>
          </a:p>
          <a:p>
            <a:pPr>
              <a:buNone/>
            </a:pPr>
            <a:r>
              <a:rPr lang="hr-HR" sz="1600" dirty="0" err="1" smtClean="0"/>
              <a:t>lutealanoj</a:t>
            </a:r>
            <a:r>
              <a:rPr lang="hr-HR" sz="1600" dirty="0" smtClean="0"/>
              <a:t> fazi </a:t>
            </a:r>
          </a:p>
          <a:p>
            <a:pPr>
              <a:buNone/>
            </a:pPr>
            <a:r>
              <a:rPr lang="hr-HR" sz="1600" dirty="0" smtClean="0"/>
              <a:t>n(%)   		11 (16,4%)	     	11 (18,0%)	13 (20,6%)</a:t>
            </a:r>
          </a:p>
          <a:p>
            <a:pPr>
              <a:buNone/>
            </a:pPr>
            <a:r>
              <a:rPr lang="hr-HR" sz="1600" dirty="0" smtClean="0"/>
              <a:t> </a:t>
            </a:r>
          </a:p>
          <a:p>
            <a:pPr>
              <a:buNone/>
            </a:pPr>
            <a:endParaRPr lang="hr-HR" sz="1600"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Zadovoljstvo korisnica s lijekom</a:t>
            </a:r>
            <a:endParaRPr lang="hr-HR" dirty="0"/>
          </a:p>
        </p:txBody>
      </p:sp>
      <p:sp>
        <p:nvSpPr>
          <p:cNvPr id="3" name="Content Placeholder 2"/>
          <p:cNvSpPr>
            <a:spLocks noGrp="1"/>
          </p:cNvSpPr>
          <p:nvPr>
            <p:ph idx="1"/>
          </p:nvPr>
        </p:nvSpPr>
        <p:spPr>
          <a:xfrm>
            <a:off x="457200" y="2057400"/>
            <a:ext cx="8229600" cy="3581400"/>
          </a:xfrm>
        </p:spPr>
        <p:txBody>
          <a:bodyPr>
            <a:normAutofit lnSpcReduction="10000"/>
          </a:bodyPr>
          <a:lstStyle/>
          <a:p>
            <a:r>
              <a:rPr lang="hr-HR" dirty="0" smtClean="0"/>
              <a:t>Prosječna ocjena ( 0 – 10) 							 DDG: 8,4   PVG: 9,1   PVK: 8,1</a:t>
            </a:r>
          </a:p>
          <a:p>
            <a:endParaRPr lang="hr-HR" dirty="0" smtClean="0"/>
          </a:p>
          <a:p>
            <a:r>
              <a:rPr lang="hr-HR" dirty="0" smtClean="0"/>
              <a:t>Postotak vrlo zadovoljnih (</a:t>
            </a:r>
            <a:r>
              <a:rPr lang="hr-HR" dirty="0" err="1" smtClean="0"/>
              <a:t>n.s</a:t>
            </a:r>
            <a:r>
              <a:rPr lang="hr-HR" dirty="0" smtClean="0"/>
              <a:t>.)				 DDG 86%, PVG 82 %, PVK 77%</a:t>
            </a:r>
          </a:p>
          <a:p>
            <a:endParaRPr lang="hr-HR" dirty="0" smtClean="0"/>
          </a:p>
          <a:p>
            <a:r>
              <a:rPr lang="hr-HR" dirty="0" smtClean="0"/>
              <a:t>Od 28 ponovnih korisnica,  92% ocijenilo DDG  boljim nego prethodni lijekovi</a:t>
            </a:r>
          </a:p>
          <a:p>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Načini primjene</a:t>
            </a:r>
            <a:endParaRPr lang="hr-HR" dirty="0"/>
          </a:p>
        </p:txBody>
      </p:sp>
      <p:sp>
        <p:nvSpPr>
          <p:cNvPr id="3" name="Content Placeholder 2"/>
          <p:cNvSpPr>
            <a:spLocks noGrp="1"/>
          </p:cNvSpPr>
          <p:nvPr>
            <p:ph idx="1"/>
          </p:nvPr>
        </p:nvSpPr>
        <p:spPr/>
        <p:txBody>
          <a:bodyPr>
            <a:normAutofit fontScale="70000" lnSpcReduction="20000"/>
          </a:bodyPr>
          <a:lstStyle/>
          <a:p>
            <a:pPr>
              <a:lnSpc>
                <a:spcPct val="200000"/>
              </a:lnSpc>
            </a:pPr>
            <a:r>
              <a:rPr lang="hr-HR" dirty="0" err="1" smtClean="0"/>
              <a:t>Intramuskularno</a:t>
            </a:r>
            <a:endParaRPr lang="hr-HR" dirty="0" smtClean="0"/>
          </a:p>
          <a:p>
            <a:pPr>
              <a:lnSpc>
                <a:spcPct val="200000"/>
              </a:lnSpc>
            </a:pPr>
            <a:r>
              <a:rPr lang="hr-HR" dirty="0" smtClean="0"/>
              <a:t>Supkutano </a:t>
            </a:r>
            <a:endParaRPr lang="hr-HR" dirty="0" smtClean="0"/>
          </a:p>
          <a:p>
            <a:pPr>
              <a:lnSpc>
                <a:spcPct val="200000"/>
              </a:lnSpc>
            </a:pPr>
            <a:r>
              <a:rPr lang="hr-HR" dirty="0" smtClean="0"/>
              <a:t>Vaginalno</a:t>
            </a:r>
          </a:p>
          <a:p>
            <a:pPr>
              <a:lnSpc>
                <a:spcPct val="200000"/>
              </a:lnSpc>
            </a:pPr>
            <a:r>
              <a:rPr lang="hr-HR" dirty="0" smtClean="0"/>
              <a:t>Oralno 				 	</a:t>
            </a:r>
            <a:r>
              <a:rPr lang="hr-HR" sz="3800" b="1" dirty="0" err="1" smtClean="0">
                <a:solidFill>
                  <a:schemeClr val="accent2">
                    <a:lumMod val="50000"/>
                  </a:schemeClr>
                </a:solidFill>
                <a:effectLst>
                  <a:outerShdw blurRad="38100" dist="38100" dir="2700000" algn="tl">
                    <a:srgbClr val="000000">
                      <a:alpha val="43137"/>
                    </a:srgbClr>
                  </a:outerShdw>
                </a:effectLst>
              </a:rPr>
              <a:t>Prog</a:t>
            </a:r>
            <a:endParaRPr lang="hr-HR" b="1" dirty="0" smtClean="0">
              <a:solidFill>
                <a:schemeClr val="accent2">
                  <a:lumMod val="50000"/>
                </a:schemeClr>
              </a:solidFill>
              <a:effectLst>
                <a:outerShdw blurRad="38100" dist="38100" dir="2700000" algn="tl">
                  <a:srgbClr val="000000">
                    <a:alpha val="43137"/>
                  </a:srgbClr>
                </a:outerShdw>
              </a:effectLst>
            </a:endParaRPr>
          </a:p>
          <a:p>
            <a:pPr>
              <a:lnSpc>
                <a:spcPct val="200000"/>
              </a:lnSpc>
            </a:pPr>
            <a:r>
              <a:rPr lang="hr-HR" dirty="0" err="1" smtClean="0"/>
              <a:t>Mikronizirani</a:t>
            </a:r>
            <a:endParaRPr lang="hr-HR" dirty="0" smtClean="0"/>
          </a:p>
          <a:p>
            <a:pPr>
              <a:lnSpc>
                <a:spcPct val="200000"/>
              </a:lnSpc>
            </a:pPr>
            <a:r>
              <a:rPr lang="hr-HR" dirty="0" smtClean="0"/>
              <a:t>DDG</a:t>
            </a:r>
          </a:p>
          <a:p>
            <a:pPr>
              <a:lnSpc>
                <a:spcPct val="200000"/>
              </a:lnSpc>
            </a:pPr>
            <a:r>
              <a:rPr lang="hr-HR" dirty="0" err="1" smtClean="0"/>
              <a:t>hCG</a:t>
            </a:r>
            <a:endParaRPr lang="hr-HR" dirty="0" smtClean="0"/>
          </a:p>
          <a:p>
            <a:pPr>
              <a:lnSpc>
                <a:spcPct val="200000"/>
              </a:lnSpc>
            </a:pP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cxnSp>
        <p:nvCxnSpPr>
          <p:cNvPr id="7" name="Straight Arrow Connector 6"/>
          <p:cNvCxnSpPr/>
          <p:nvPr/>
        </p:nvCxnSpPr>
        <p:spPr>
          <a:xfrm>
            <a:off x="3810000" y="2057400"/>
            <a:ext cx="1905000" cy="1066800"/>
          </a:xfrm>
          <a:prstGeom prst="straightConnector1">
            <a:avLst/>
          </a:prstGeom>
          <a:ln w="127000">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3886200" y="3200400"/>
            <a:ext cx="1828800" cy="533400"/>
          </a:xfrm>
          <a:prstGeom prst="straightConnector1">
            <a:avLst/>
          </a:prstGeom>
          <a:ln w="127000">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3810000" y="3962400"/>
            <a:ext cx="1828800" cy="685800"/>
          </a:xfrm>
          <a:prstGeom prst="straightConnector1">
            <a:avLst/>
          </a:prstGeom>
          <a:ln w="127000">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V="1">
            <a:off x="3733800" y="4419600"/>
            <a:ext cx="2057400" cy="1447800"/>
          </a:xfrm>
          <a:prstGeom prst="straightConnector1">
            <a:avLst/>
          </a:prstGeom>
          <a:ln w="127000" cmpd="sng">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Nuspojave – nezadovoljstva</a:t>
            </a:r>
            <a:endParaRPr lang="hr-HR" dirty="0"/>
          </a:p>
        </p:txBody>
      </p:sp>
      <p:sp>
        <p:nvSpPr>
          <p:cNvPr id="3" name="Content Placeholder 2"/>
          <p:cNvSpPr>
            <a:spLocks noGrp="1"/>
          </p:cNvSpPr>
          <p:nvPr>
            <p:ph idx="1"/>
          </p:nvPr>
        </p:nvSpPr>
        <p:spPr>
          <a:xfrm>
            <a:off x="457200" y="1600200"/>
            <a:ext cx="8229600" cy="4343400"/>
          </a:xfrm>
        </p:spPr>
        <p:txBody>
          <a:bodyPr>
            <a:noAutofit/>
          </a:bodyPr>
          <a:lstStyle/>
          <a:p>
            <a:pPr>
              <a:buNone/>
            </a:pPr>
            <a:r>
              <a:rPr lang="hr-HR" sz="1400" dirty="0" smtClean="0"/>
              <a:t>nuspojave		DDG	        	PVG	      	  PVK     	</a:t>
            </a:r>
          </a:p>
          <a:p>
            <a:pPr>
              <a:buNone/>
            </a:pPr>
            <a:r>
              <a:rPr lang="hr-HR" sz="1400" dirty="0" smtClean="0"/>
              <a:t>				n=67		n=61		n=63</a:t>
            </a:r>
          </a:p>
          <a:p>
            <a:pPr>
              <a:buNone/>
            </a:pPr>
            <a:endParaRPr lang="hr-HR" sz="1600" dirty="0" smtClean="0"/>
          </a:p>
          <a:p>
            <a:pPr>
              <a:buNone/>
            </a:pPr>
            <a:r>
              <a:rPr lang="hr-HR" sz="1600" dirty="0" smtClean="0"/>
              <a:t>mučnine		</a:t>
            </a:r>
            <a:r>
              <a:rPr lang="hr-HR" sz="2000" dirty="0" smtClean="0">
                <a:solidFill>
                  <a:srgbClr val="FFC000"/>
                </a:solidFill>
              </a:rPr>
              <a:t>B</a:t>
            </a:r>
            <a:r>
              <a:rPr lang="hr-HR" sz="1600" dirty="0" smtClean="0"/>
              <a:t> (16,5%)		-		-</a:t>
            </a:r>
          </a:p>
          <a:p>
            <a:pPr>
              <a:buNone/>
            </a:pPr>
            <a:r>
              <a:rPr lang="hr-HR" sz="1600" dirty="0" smtClean="0"/>
              <a:t>nesvjestice/</a:t>
            </a:r>
          </a:p>
          <a:p>
            <a:pPr>
              <a:buNone/>
            </a:pPr>
            <a:r>
              <a:rPr lang="hr-HR" sz="1600" dirty="0" smtClean="0"/>
              <a:t>vrtoglavice		-		-		-</a:t>
            </a:r>
          </a:p>
          <a:p>
            <a:pPr>
              <a:buNone/>
            </a:pPr>
            <a:r>
              <a:rPr lang="hr-HR" sz="1600" dirty="0" smtClean="0"/>
              <a:t>napetost dojki		</a:t>
            </a:r>
            <a:r>
              <a:rPr lang="hr-HR" sz="2000" dirty="0" smtClean="0">
                <a:solidFill>
                  <a:srgbClr val="FFC000"/>
                </a:solidFill>
              </a:rPr>
              <a:t>B</a:t>
            </a:r>
            <a:r>
              <a:rPr lang="hr-HR" sz="1600" dirty="0" smtClean="0">
                <a:solidFill>
                  <a:srgbClr val="FFC000"/>
                </a:solidFill>
              </a:rPr>
              <a:t> </a:t>
            </a:r>
            <a:r>
              <a:rPr lang="hr-HR" sz="1600" dirty="0" smtClean="0"/>
              <a:t>(16,5%)		</a:t>
            </a:r>
            <a:r>
              <a:rPr lang="hr-HR" sz="2000" dirty="0" smtClean="0">
                <a:solidFill>
                  <a:srgbClr val="FFC000"/>
                </a:solidFill>
              </a:rPr>
              <a:t>B</a:t>
            </a:r>
            <a:r>
              <a:rPr lang="hr-HR" sz="1600" dirty="0" smtClean="0"/>
              <a:t> (10,2%)		-</a:t>
            </a:r>
          </a:p>
          <a:p>
            <a:pPr>
              <a:buNone/>
            </a:pPr>
            <a:r>
              <a:rPr lang="hr-HR" sz="1600" dirty="0" err="1" smtClean="0"/>
              <a:t>vag</a:t>
            </a:r>
            <a:r>
              <a:rPr lang="hr-HR" sz="1600" dirty="0" smtClean="0"/>
              <a:t>. iscjedak		-		</a:t>
            </a:r>
            <a:r>
              <a:rPr lang="hr-HR" sz="2000" b="1" dirty="0" smtClean="0">
                <a:solidFill>
                  <a:schemeClr val="accent2">
                    <a:lumMod val="50000"/>
                  </a:schemeClr>
                </a:solidFill>
              </a:rPr>
              <a:t>S</a:t>
            </a:r>
            <a:r>
              <a:rPr lang="hr-HR" sz="1600" dirty="0" smtClean="0"/>
              <a:t> (51%)		</a:t>
            </a:r>
            <a:r>
              <a:rPr lang="hr-HR" sz="2000" dirty="0" smtClean="0">
                <a:solidFill>
                  <a:srgbClr val="FF0000"/>
                </a:solidFill>
              </a:rPr>
              <a:t>J</a:t>
            </a:r>
            <a:r>
              <a:rPr lang="hr-HR" sz="1600" dirty="0" smtClean="0">
                <a:solidFill>
                  <a:srgbClr val="FF0000"/>
                </a:solidFill>
              </a:rPr>
              <a:t> </a:t>
            </a:r>
            <a:r>
              <a:rPr lang="hr-HR" sz="1600" dirty="0" smtClean="0"/>
              <a:t>(83%)</a:t>
            </a:r>
          </a:p>
          <a:p>
            <a:pPr>
              <a:buNone/>
            </a:pPr>
            <a:r>
              <a:rPr lang="hr-HR" sz="1600" dirty="0" smtClean="0"/>
              <a:t>iritacija			-		</a:t>
            </a:r>
            <a:r>
              <a:rPr lang="hr-HR" sz="2000" dirty="0" smtClean="0">
                <a:solidFill>
                  <a:srgbClr val="FFC000"/>
                </a:solidFill>
              </a:rPr>
              <a:t>B</a:t>
            </a:r>
            <a:r>
              <a:rPr lang="hr-HR" sz="2000" dirty="0" smtClean="0"/>
              <a:t> </a:t>
            </a:r>
            <a:r>
              <a:rPr lang="hr-HR" sz="1600" dirty="0" smtClean="0"/>
              <a:t>(29,5%)		</a:t>
            </a:r>
            <a:r>
              <a:rPr lang="hr-HR" sz="2000" b="1" dirty="0" smtClean="0">
                <a:solidFill>
                  <a:schemeClr val="accent2">
                    <a:lumMod val="50000"/>
                  </a:schemeClr>
                </a:solidFill>
              </a:rPr>
              <a:t>S</a:t>
            </a:r>
            <a:r>
              <a:rPr lang="hr-HR" sz="1600" dirty="0" smtClean="0"/>
              <a:t> (39,7%)</a:t>
            </a:r>
          </a:p>
          <a:p>
            <a:pPr>
              <a:buNone/>
            </a:pPr>
            <a:r>
              <a:rPr lang="hr-HR" sz="1600" dirty="0" smtClean="0"/>
              <a:t>kuglasto</a:t>
            </a:r>
          </a:p>
          <a:p>
            <a:pPr>
              <a:buNone/>
            </a:pPr>
            <a:r>
              <a:rPr lang="hr-HR" sz="1600" dirty="0" smtClean="0"/>
              <a:t>nakupljanje		-		</a:t>
            </a:r>
            <a:r>
              <a:rPr lang="hr-HR" sz="2000" dirty="0" smtClean="0">
                <a:solidFill>
                  <a:srgbClr val="FF0000"/>
                </a:solidFill>
              </a:rPr>
              <a:t>J</a:t>
            </a:r>
            <a:r>
              <a:rPr lang="hr-HR" sz="1600" dirty="0" smtClean="0"/>
              <a:t> (68,8%)		</a:t>
            </a:r>
            <a:r>
              <a:rPr lang="hr-HR" sz="2000" b="1" dirty="0" smtClean="0">
                <a:solidFill>
                  <a:schemeClr val="accent2">
                    <a:lumMod val="50000"/>
                  </a:schemeClr>
                </a:solidFill>
              </a:rPr>
              <a:t>S</a:t>
            </a:r>
            <a:r>
              <a:rPr lang="hr-HR" sz="1600" b="1" dirty="0" smtClean="0">
                <a:solidFill>
                  <a:schemeClr val="accent2">
                    <a:lumMod val="50000"/>
                  </a:schemeClr>
                </a:solidFill>
              </a:rPr>
              <a:t> (</a:t>
            </a:r>
            <a:r>
              <a:rPr lang="hr-HR" sz="1600" dirty="0" smtClean="0"/>
              <a:t>55,5%)</a:t>
            </a:r>
          </a:p>
          <a:p>
            <a:pPr>
              <a:buNone/>
            </a:pPr>
            <a:r>
              <a:rPr lang="hr-HR" sz="1600" dirty="0" smtClean="0"/>
              <a:t>nemoguć</a:t>
            </a:r>
          </a:p>
          <a:p>
            <a:pPr>
              <a:buNone/>
            </a:pPr>
            <a:r>
              <a:rPr lang="hr-HR" sz="1600" dirty="0" smtClean="0"/>
              <a:t>spolni život		-		</a:t>
            </a:r>
            <a:r>
              <a:rPr lang="hr-HR" sz="2000" b="1" dirty="0" smtClean="0">
                <a:solidFill>
                  <a:schemeClr val="accent2">
                    <a:lumMod val="50000"/>
                  </a:schemeClr>
                </a:solidFill>
              </a:rPr>
              <a:t>S</a:t>
            </a:r>
            <a:r>
              <a:rPr lang="hr-HR" sz="2000" dirty="0" smtClean="0"/>
              <a:t> </a:t>
            </a:r>
            <a:r>
              <a:rPr lang="hr-HR" sz="1600" dirty="0" smtClean="0"/>
              <a:t>(57%)		</a:t>
            </a:r>
            <a:r>
              <a:rPr lang="hr-HR" sz="2000" b="1" dirty="0" smtClean="0">
                <a:solidFill>
                  <a:schemeClr val="accent2">
                    <a:lumMod val="50000"/>
                  </a:schemeClr>
                </a:solidFill>
              </a:rPr>
              <a:t>S</a:t>
            </a:r>
            <a:r>
              <a:rPr lang="hr-HR" sz="1600" b="1" dirty="0" smtClean="0">
                <a:solidFill>
                  <a:schemeClr val="accent2">
                    <a:lumMod val="50000"/>
                  </a:schemeClr>
                </a:solidFill>
              </a:rPr>
              <a:t> </a:t>
            </a:r>
            <a:r>
              <a:rPr lang="hr-HR" sz="1600" dirty="0" smtClean="0"/>
              <a:t>(50,5%)</a:t>
            </a:r>
          </a:p>
          <a:p>
            <a:pPr>
              <a:buNone/>
            </a:pPr>
            <a:endParaRPr lang="hr-HR" sz="1600" dirty="0" smtClean="0"/>
          </a:p>
          <a:p>
            <a:pPr>
              <a:buNone/>
            </a:pPr>
            <a:r>
              <a:rPr lang="hr-HR" sz="1400" dirty="0" smtClean="0"/>
              <a:t>stupanj izraženosti:</a:t>
            </a:r>
            <a:r>
              <a:rPr lang="hr-HR" sz="1800" b="1" dirty="0" smtClean="0"/>
              <a:t> </a:t>
            </a:r>
            <a:r>
              <a:rPr lang="hr-HR" sz="1800" b="1" dirty="0" smtClean="0">
                <a:solidFill>
                  <a:srgbClr val="FFC000"/>
                </a:solidFill>
              </a:rPr>
              <a:t>B</a:t>
            </a:r>
            <a:r>
              <a:rPr lang="hr-HR" sz="1800" b="1" dirty="0" smtClean="0"/>
              <a:t> </a:t>
            </a:r>
            <a:r>
              <a:rPr lang="hr-HR" sz="1400" dirty="0" smtClean="0"/>
              <a:t>(blago),</a:t>
            </a:r>
            <a:r>
              <a:rPr lang="hr-HR" sz="1400" b="1" dirty="0" smtClean="0">
                <a:solidFill>
                  <a:schemeClr val="accent2">
                    <a:lumMod val="50000"/>
                  </a:schemeClr>
                </a:solidFill>
              </a:rPr>
              <a:t> </a:t>
            </a:r>
            <a:r>
              <a:rPr lang="hr-HR" sz="1800" b="1" dirty="0" smtClean="0">
                <a:solidFill>
                  <a:schemeClr val="accent2">
                    <a:lumMod val="50000"/>
                  </a:schemeClr>
                </a:solidFill>
              </a:rPr>
              <a:t>S</a:t>
            </a:r>
            <a:r>
              <a:rPr lang="hr-HR" sz="1400" b="1" dirty="0" smtClean="0">
                <a:solidFill>
                  <a:schemeClr val="accent2">
                    <a:lumMod val="50000"/>
                  </a:schemeClr>
                </a:solidFill>
              </a:rPr>
              <a:t> </a:t>
            </a:r>
            <a:r>
              <a:rPr lang="hr-HR" sz="1400" dirty="0" smtClean="0"/>
              <a:t>(srednje), </a:t>
            </a:r>
            <a:r>
              <a:rPr lang="hr-HR" sz="1800" b="1" dirty="0" smtClean="0">
                <a:solidFill>
                  <a:srgbClr val="FF0000"/>
                </a:solidFill>
              </a:rPr>
              <a:t>J</a:t>
            </a:r>
            <a:r>
              <a:rPr lang="hr-HR" sz="1400" b="1" dirty="0" smtClean="0">
                <a:solidFill>
                  <a:srgbClr val="FF0000"/>
                </a:solidFill>
              </a:rPr>
              <a:t> </a:t>
            </a:r>
            <a:r>
              <a:rPr lang="hr-HR" sz="1400" b="1" dirty="0" smtClean="0"/>
              <a:t>(</a:t>
            </a:r>
            <a:r>
              <a:rPr lang="hr-HR" sz="1400" dirty="0" smtClean="0"/>
              <a:t>jako)  izražene nuspojave i/ili nezadovoljstvo</a:t>
            </a:r>
          </a:p>
          <a:p>
            <a:pPr>
              <a:buNone/>
            </a:pPr>
            <a:endParaRPr lang="hr-HR" sz="1600"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hr-HR" dirty="0" smtClean="0"/>
              <a:t>Oko sigurnosti ispitivanih lijekova</a:t>
            </a:r>
            <a:endParaRPr lang="hr-HR" dirty="0"/>
          </a:p>
        </p:txBody>
      </p:sp>
      <p:sp>
        <p:nvSpPr>
          <p:cNvPr id="3" name="Content Placeholder 2"/>
          <p:cNvSpPr>
            <a:spLocks noGrp="1"/>
          </p:cNvSpPr>
          <p:nvPr>
            <p:ph idx="1"/>
          </p:nvPr>
        </p:nvSpPr>
        <p:spPr>
          <a:xfrm>
            <a:off x="457200" y="2133600"/>
            <a:ext cx="8229600" cy="3810000"/>
          </a:xfrm>
        </p:spPr>
        <p:txBody>
          <a:bodyPr>
            <a:noAutofit/>
          </a:bodyPr>
          <a:lstStyle/>
          <a:p>
            <a:r>
              <a:rPr lang="hr-HR" dirty="0" smtClean="0"/>
              <a:t>nije opaženo nuspojava koje bi se mogle dokazati standardnim laboratorijskim pretragama, nisu postavljene sumnje niti dijagnoze nove bolesti, kao što nije opaženo pogoršanje ranije bolesti kod ispitanica</a:t>
            </a:r>
          </a:p>
          <a:p>
            <a:endParaRPr lang="hr-HR" dirty="0" smtClean="0"/>
          </a:p>
          <a:p>
            <a:r>
              <a:rPr lang="hr-HR" dirty="0" smtClean="0"/>
              <a:t>niti u jednoj ispitivanoj skupini nije bilo odustajanja od terapije</a:t>
            </a:r>
          </a:p>
          <a:p>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57200" y="1219200"/>
            <a:ext cx="8229600" cy="4709160"/>
          </a:xfrm>
        </p:spPr>
        <p:txBody>
          <a:bodyPr>
            <a:normAutofit fontScale="92500"/>
          </a:bodyPr>
          <a:lstStyle/>
          <a:p>
            <a:r>
              <a:rPr lang="hr-HR" dirty="0" smtClean="0"/>
              <a:t>Rezultatima (44.7% kliničkih trudnoća po ET) koji su vrlo slični objavljenim u literaturi, dokazali smo </a:t>
            </a:r>
            <a:r>
              <a:rPr lang="hr-HR" dirty="0" smtClean="0">
                <a:solidFill>
                  <a:schemeClr val="accent1">
                    <a:lumMod val="75000"/>
                  </a:schemeClr>
                </a:solidFill>
              </a:rPr>
              <a:t>visoku učinkovitost </a:t>
            </a:r>
            <a:r>
              <a:rPr lang="hr-HR" dirty="0" err="1" smtClean="0"/>
              <a:t>didrogesterona</a:t>
            </a:r>
            <a:r>
              <a:rPr lang="hr-HR" dirty="0" smtClean="0"/>
              <a:t> na </a:t>
            </a:r>
            <a:r>
              <a:rPr lang="hr-HR" dirty="0" err="1" smtClean="0"/>
              <a:t>endometrij</a:t>
            </a:r>
            <a:r>
              <a:rPr lang="hr-HR" dirty="0" smtClean="0"/>
              <a:t>, te da je </a:t>
            </a:r>
            <a:r>
              <a:rPr lang="hr-HR" dirty="0" smtClean="0">
                <a:solidFill>
                  <a:schemeClr val="accent1">
                    <a:lumMod val="75000"/>
                  </a:schemeClr>
                </a:solidFill>
              </a:rPr>
              <a:t>usporediv</a:t>
            </a:r>
            <a:r>
              <a:rPr lang="hr-HR" dirty="0" smtClean="0"/>
              <a:t> s registriranim preparatima za podršku žutom tijelu </a:t>
            </a:r>
          </a:p>
          <a:p>
            <a:endParaRPr lang="hr-HR" dirty="0" smtClean="0"/>
          </a:p>
          <a:p>
            <a:r>
              <a:rPr lang="hr-HR" dirty="0" smtClean="0"/>
              <a:t>Učestalost spontanih pobačaja, </a:t>
            </a:r>
            <a:r>
              <a:rPr lang="hr-HR" dirty="0" err="1" smtClean="0"/>
              <a:t>višeplodnih</a:t>
            </a:r>
            <a:r>
              <a:rPr lang="hr-HR" dirty="0" smtClean="0"/>
              <a:t> trudnoća i izostanak </a:t>
            </a:r>
            <a:r>
              <a:rPr lang="hr-HR" dirty="0" err="1" smtClean="0"/>
              <a:t>ektopičnih</a:t>
            </a:r>
            <a:r>
              <a:rPr lang="hr-HR" dirty="0" smtClean="0"/>
              <a:t> trudnoća, bili su </a:t>
            </a:r>
            <a:r>
              <a:rPr lang="hr-HR" dirty="0" smtClean="0">
                <a:solidFill>
                  <a:schemeClr val="accent1">
                    <a:lumMod val="75000"/>
                  </a:schemeClr>
                </a:solidFill>
              </a:rPr>
              <a:t>podjednaki</a:t>
            </a:r>
            <a:r>
              <a:rPr lang="hr-HR" dirty="0" smtClean="0"/>
              <a:t> za </a:t>
            </a:r>
            <a:r>
              <a:rPr lang="hr-HR" dirty="0" err="1" smtClean="0"/>
              <a:t>didrogesteron</a:t>
            </a:r>
            <a:r>
              <a:rPr lang="hr-HR" dirty="0" smtClean="0"/>
              <a:t> i dva uspoređena lijeka i nisu se značajno razlikovali, što je jednako objavljenim u literaturi</a:t>
            </a: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57200" y="1905000"/>
            <a:ext cx="8229600" cy="3429000"/>
          </a:xfrm>
        </p:spPr>
        <p:txBody>
          <a:bodyPr/>
          <a:lstStyle/>
          <a:p>
            <a:r>
              <a:rPr lang="hr-HR" dirty="0" smtClean="0"/>
              <a:t>približno jednako i visoko zadovoljstvo za svaki od 3 istraživana lijeka, uz minimalnu prednost </a:t>
            </a:r>
            <a:r>
              <a:rPr lang="hr-HR" dirty="0" err="1" smtClean="0"/>
              <a:t>didrogesterona</a:t>
            </a:r>
            <a:r>
              <a:rPr lang="hr-HR" dirty="0" smtClean="0"/>
              <a:t> zbog zanemarivih nuspojava, ali i povoljnijeg načina korištenja (</a:t>
            </a:r>
            <a:r>
              <a:rPr lang="hr-HR" dirty="0" err="1" smtClean="0"/>
              <a:t>peroralno</a:t>
            </a:r>
            <a:r>
              <a:rPr lang="hr-HR" dirty="0" smtClean="0"/>
              <a:t>)</a:t>
            </a:r>
            <a:endParaRPr lang="hr-HR" dirty="0"/>
          </a:p>
        </p:txBody>
      </p:sp>
      <p:sp>
        <p:nvSpPr>
          <p:cNvPr id="4" name="Date Placeholder 3"/>
          <p:cNvSpPr>
            <a:spLocks noGrp="1"/>
          </p:cNvSpPr>
          <p:nvPr>
            <p:ph type="dt" sz="half" idx="10"/>
          </p:nvPr>
        </p:nvSpPr>
        <p:spPr/>
        <p:txBody>
          <a:bodyPr/>
          <a:lstStyle/>
          <a:p>
            <a:r>
              <a:rPr lang="sr-Latn-CS" smtClean="0"/>
              <a:t>Šibenik, svibanj 2014.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a:noFill/>
        </p:spPr>
        <p:txBody>
          <a:bodyPr/>
          <a:lstStyle/>
          <a:p>
            <a:pPr algn="ctr"/>
            <a:r>
              <a:rPr lang="sr-Latn-CS" smtClean="0"/>
              <a:t>Šibenik, svibanj 2014.                  </a:t>
            </a:r>
            <a:endParaRPr lang="en-GB" dirty="0" smtClean="0"/>
          </a:p>
        </p:txBody>
      </p:sp>
      <p:grpSp>
        <p:nvGrpSpPr>
          <p:cNvPr id="2" name="Group 3"/>
          <p:cNvGrpSpPr>
            <a:grpSpLocks/>
          </p:cNvGrpSpPr>
          <p:nvPr/>
        </p:nvGrpSpPr>
        <p:grpSpPr bwMode="auto">
          <a:xfrm>
            <a:off x="1042988" y="1341438"/>
            <a:ext cx="7007225" cy="2087626"/>
            <a:chOff x="204" y="981"/>
            <a:chExt cx="5383" cy="1963"/>
          </a:xfrm>
        </p:grpSpPr>
        <p:grpSp>
          <p:nvGrpSpPr>
            <p:cNvPr id="3" name="Group 4"/>
            <p:cNvGrpSpPr>
              <a:grpSpLocks/>
            </p:cNvGrpSpPr>
            <p:nvPr/>
          </p:nvGrpSpPr>
          <p:grpSpPr bwMode="auto">
            <a:xfrm>
              <a:off x="2744" y="981"/>
              <a:ext cx="2843" cy="1963"/>
              <a:chOff x="2918" y="1183"/>
              <a:chExt cx="2996" cy="2057"/>
            </a:xfrm>
          </p:grpSpPr>
          <p:pic>
            <p:nvPicPr>
              <p:cNvPr id="7192" name="Picture 5"/>
              <p:cNvPicPr>
                <a:picLocks noChangeAspect="1" noChangeArrowheads="1"/>
              </p:cNvPicPr>
              <p:nvPr/>
            </p:nvPicPr>
            <p:blipFill>
              <a:blip r:embed="rId3" cstate="print"/>
              <a:srcRect l="49823"/>
              <a:stretch>
                <a:fillRect/>
              </a:stretch>
            </p:blipFill>
            <p:spPr bwMode="auto">
              <a:xfrm>
                <a:off x="2918" y="1358"/>
                <a:ext cx="2409" cy="1491"/>
              </a:xfrm>
              <a:prstGeom prst="rect">
                <a:avLst/>
              </a:prstGeom>
              <a:noFill/>
              <a:ln w="9525">
                <a:noFill/>
                <a:miter lim="800000"/>
                <a:headEnd/>
                <a:tailEnd/>
              </a:ln>
            </p:spPr>
          </p:pic>
          <p:grpSp>
            <p:nvGrpSpPr>
              <p:cNvPr id="4" name="Group 6"/>
              <p:cNvGrpSpPr>
                <a:grpSpLocks/>
              </p:cNvGrpSpPr>
              <p:nvPr/>
            </p:nvGrpSpPr>
            <p:grpSpPr bwMode="auto">
              <a:xfrm>
                <a:off x="3022" y="1183"/>
                <a:ext cx="2554" cy="1747"/>
                <a:chOff x="638" y="759"/>
                <a:chExt cx="2554" cy="1747"/>
              </a:xfrm>
            </p:grpSpPr>
            <p:sp>
              <p:nvSpPr>
                <p:cNvPr id="7195" name="Text Box 7"/>
                <p:cNvSpPr txBox="1">
                  <a:spLocks noChangeArrowheads="1"/>
                </p:cNvSpPr>
                <p:nvPr/>
              </p:nvSpPr>
              <p:spPr bwMode="auto">
                <a:xfrm>
                  <a:off x="2783" y="759"/>
                  <a:ext cx="409" cy="30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CH</a:t>
                  </a:r>
                  <a:r>
                    <a:rPr lang="en-US" sz="1400" baseline="-25000">
                      <a:solidFill>
                        <a:schemeClr val="tx1"/>
                      </a:solidFill>
                      <a:cs typeface="Arial" pitchFamily="34" charset="0"/>
                    </a:rPr>
                    <a:t>3</a:t>
                  </a:r>
                  <a:endParaRPr lang="en-US" sz="1400">
                    <a:solidFill>
                      <a:schemeClr val="tx1"/>
                    </a:solidFill>
                    <a:cs typeface="Arial" pitchFamily="34" charset="0"/>
                  </a:endParaRPr>
                </a:p>
              </p:txBody>
            </p:sp>
            <p:sp>
              <p:nvSpPr>
                <p:cNvPr id="7196" name="Text Box 8"/>
                <p:cNvSpPr txBox="1">
                  <a:spLocks noChangeArrowheads="1"/>
                </p:cNvSpPr>
                <p:nvPr/>
              </p:nvSpPr>
              <p:spPr bwMode="auto">
                <a:xfrm>
                  <a:off x="2784" y="1014"/>
                  <a:ext cx="365" cy="30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rgbClr val="FFFFFF"/>
                      </a:solidFill>
                      <a:cs typeface="Arial" pitchFamily="34" charset="0"/>
                    </a:rPr>
                    <a:t>CO</a:t>
                  </a:r>
                </a:p>
              </p:txBody>
            </p:sp>
            <p:sp>
              <p:nvSpPr>
                <p:cNvPr id="7197" name="Text Box 9"/>
                <p:cNvSpPr txBox="1">
                  <a:spLocks noChangeArrowheads="1"/>
                </p:cNvSpPr>
                <p:nvPr/>
              </p:nvSpPr>
              <p:spPr bwMode="auto">
                <a:xfrm>
                  <a:off x="2198" y="991"/>
                  <a:ext cx="409" cy="30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CH</a:t>
                  </a:r>
                  <a:r>
                    <a:rPr lang="en-US" sz="1400" baseline="-25000">
                      <a:solidFill>
                        <a:schemeClr val="tx1"/>
                      </a:solidFill>
                      <a:cs typeface="Arial" pitchFamily="34" charset="0"/>
                    </a:rPr>
                    <a:t>3</a:t>
                  </a:r>
                  <a:endParaRPr lang="en-US" sz="1400">
                    <a:solidFill>
                      <a:schemeClr val="tx1"/>
                    </a:solidFill>
                    <a:cs typeface="Arial" pitchFamily="34" charset="0"/>
                  </a:endParaRPr>
                </a:p>
              </p:txBody>
            </p:sp>
            <p:sp>
              <p:nvSpPr>
                <p:cNvPr id="7198" name="Text Box 10"/>
                <p:cNvSpPr txBox="1">
                  <a:spLocks noChangeArrowheads="1"/>
                </p:cNvSpPr>
                <p:nvPr/>
              </p:nvSpPr>
              <p:spPr bwMode="auto">
                <a:xfrm>
                  <a:off x="1303" y="1504"/>
                  <a:ext cx="408" cy="30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dirty="0">
                      <a:solidFill>
                        <a:schemeClr val="tx1"/>
                      </a:solidFill>
                      <a:cs typeface="Arial" pitchFamily="34" charset="0"/>
                    </a:rPr>
                    <a:t>CH</a:t>
                  </a:r>
                  <a:r>
                    <a:rPr lang="en-US" sz="1400" baseline="-25000" dirty="0">
                      <a:solidFill>
                        <a:schemeClr val="tx1"/>
                      </a:solidFill>
                      <a:cs typeface="Arial" pitchFamily="34" charset="0"/>
                    </a:rPr>
                    <a:t>3</a:t>
                  </a:r>
                  <a:endParaRPr lang="en-US" sz="1400" dirty="0">
                    <a:solidFill>
                      <a:schemeClr val="tx1"/>
                    </a:solidFill>
                    <a:cs typeface="Arial" pitchFamily="34" charset="0"/>
                  </a:endParaRPr>
                </a:p>
              </p:txBody>
            </p:sp>
            <p:sp>
              <p:nvSpPr>
                <p:cNvPr id="7199" name="Text Box 11"/>
                <p:cNvSpPr txBox="1">
                  <a:spLocks noChangeArrowheads="1"/>
                </p:cNvSpPr>
                <p:nvPr/>
              </p:nvSpPr>
              <p:spPr bwMode="auto">
                <a:xfrm>
                  <a:off x="638" y="2206"/>
                  <a:ext cx="261" cy="30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O</a:t>
                  </a:r>
                </a:p>
              </p:txBody>
            </p:sp>
            <p:sp>
              <p:nvSpPr>
                <p:cNvPr id="7200" name="Text Box 12"/>
                <p:cNvSpPr txBox="1">
                  <a:spLocks noChangeArrowheads="1"/>
                </p:cNvSpPr>
                <p:nvPr/>
              </p:nvSpPr>
              <p:spPr bwMode="auto">
                <a:xfrm>
                  <a:off x="1662" y="1935"/>
                  <a:ext cx="254" cy="30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H</a:t>
                  </a:r>
                </a:p>
              </p:txBody>
            </p:sp>
          </p:grpSp>
          <p:sp>
            <p:nvSpPr>
              <p:cNvPr id="7194" name="Text Box 13"/>
              <p:cNvSpPr txBox="1">
                <a:spLocks noChangeArrowheads="1"/>
              </p:cNvSpPr>
              <p:nvPr/>
            </p:nvSpPr>
            <p:spPr bwMode="auto">
              <a:xfrm>
                <a:off x="4495" y="2846"/>
                <a:ext cx="1419" cy="394"/>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hr-HR" dirty="0">
                    <a:solidFill>
                      <a:schemeClr val="tx1"/>
                    </a:solidFill>
                    <a:cs typeface="Arial" pitchFamily="34" charset="0"/>
                  </a:rPr>
                  <a:t>didrogesteron</a:t>
                </a:r>
                <a:endParaRPr lang="en-US" dirty="0">
                  <a:solidFill>
                    <a:schemeClr val="tx1"/>
                  </a:solidFill>
                  <a:cs typeface="Arial" pitchFamily="34" charset="0"/>
                </a:endParaRPr>
              </a:p>
            </p:txBody>
          </p:sp>
        </p:grpSp>
        <p:grpSp>
          <p:nvGrpSpPr>
            <p:cNvPr id="5" name="Group 14"/>
            <p:cNvGrpSpPr>
              <a:grpSpLocks/>
            </p:cNvGrpSpPr>
            <p:nvPr/>
          </p:nvGrpSpPr>
          <p:grpSpPr bwMode="auto">
            <a:xfrm>
              <a:off x="204" y="1071"/>
              <a:ext cx="2439" cy="1758"/>
              <a:chOff x="510" y="-983"/>
              <a:chExt cx="2701" cy="1893"/>
            </a:xfrm>
          </p:grpSpPr>
          <p:pic>
            <p:nvPicPr>
              <p:cNvPr id="7184" name="Picture 15"/>
              <p:cNvPicPr>
                <a:picLocks noChangeAspect="1" noChangeArrowheads="1"/>
              </p:cNvPicPr>
              <p:nvPr/>
            </p:nvPicPr>
            <p:blipFill>
              <a:blip r:embed="rId3" cstate="print"/>
              <a:srcRect r="50490"/>
              <a:stretch>
                <a:fillRect/>
              </a:stretch>
            </p:blipFill>
            <p:spPr bwMode="auto">
              <a:xfrm>
                <a:off x="678" y="-808"/>
                <a:ext cx="2377" cy="1491"/>
              </a:xfrm>
              <a:prstGeom prst="rect">
                <a:avLst/>
              </a:prstGeom>
              <a:noFill/>
              <a:ln w="9525">
                <a:noFill/>
                <a:miter lim="800000"/>
                <a:headEnd/>
                <a:tailEnd/>
              </a:ln>
            </p:spPr>
          </p:pic>
          <p:sp>
            <p:nvSpPr>
              <p:cNvPr id="7185" name="Text Box 16"/>
              <p:cNvSpPr txBox="1">
                <a:spLocks noChangeArrowheads="1"/>
              </p:cNvSpPr>
              <p:nvPr/>
            </p:nvSpPr>
            <p:spPr bwMode="auto">
              <a:xfrm>
                <a:off x="2653" y="-983"/>
                <a:ext cx="459" cy="309"/>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hr-HR" sz="1400" b="1">
                    <a:solidFill>
                      <a:srgbClr val="FFFFFF"/>
                    </a:solidFill>
                    <a:cs typeface="Arial" pitchFamily="34" charset="0"/>
                  </a:rPr>
                  <a:t>CH3</a:t>
                </a:r>
                <a:endParaRPr lang="en-US" sz="1400" b="1">
                  <a:solidFill>
                    <a:srgbClr val="FFFFFF"/>
                  </a:solidFill>
                  <a:cs typeface="Arial" pitchFamily="34" charset="0"/>
                </a:endParaRPr>
              </a:p>
            </p:txBody>
          </p:sp>
          <p:sp>
            <p:nvSpPr>
              <p:cNvPr id="7186" name="Text Box 17"/>
              <p:cNvSpPr txBox="1">
                <a:spLocks noChangeArrowheads="1"/>
              </p:cNvSpPr>
              <p:nvPr/>
            </p:nvSpPr>
            <p:spPr bwMode="auto">
              <a:xfrm>
                <a:off x="2653" y="-727"/>
                <a:ext cx="384" cy="308"/>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CO</a:t>
                </a:r>
              </a:p>
            </p:txBody>
          </p:sp>
          <p:sp>
            <p:nvSpPr>
              <p:cNvPr id="7187" name="Text Box 18"/>
              <p:cNvSpPr txBox="1">
                <a:spLocks noChangeArrowheads="1"/>
              </p:cNvSpPr>
              <p:nvPr/>
            </p:nvSpPr>
            <p:spPr bwMode="auto">
              <a:xfrm>
                <a:off x="2071" y="-750"/>
                <a:ext cx="430" cy="309"/>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CH</a:t>
                </a:r>
                <a:r>
                  <a:rPr lang="en-US" sz="1400" baseline="-25000">
                    <a:solidFill>
                      <a:schemeClr val="tx1"/>
                    </a:solidFill>
                    <a:cs typeface="Arial" pitchFamily="34" charset="0"/>
                  </a:rPr>
                  <a:t>3</a:t>
                </a:r>
                <a:endParaRPr lang="en-US" sz="1400">
                  <a:solidFill>
                    <a:schemeClr val="tx1"/>
                  </a:solidFill>
                  <a:cs typeface="Arial" pitchFamily="34" charset="0"/>
                </a:endParaRPr>
              </a:p>
            </p:txBody>
          </p:sp>
          <p:sp>
            <p:nvSpPr>
              <p:cNvPr id="7188" name="Text Box 19"/>
              <p:cNvSpPr txBox="1">
                <a:spLocks noChangeArrowheads="1"/>
              </p:cNvSpPr>
              <p:nvPr/>
            </p:nvSpPr>
            <p:spPr bwMode="auto">
              <a:xfrm>
                <a:off x="1174" y="-239"/>
                <a:ext cx="430" cy="309"/>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CH</a:t>
                </a:r>
                <a:r>
                  <a:rPr lang="en-US" sz="1400" baseline="-25000">
                    <a:solidFill>
                      <a:schemeClr val="tx1"/>
                    </a:solidFill>
                    <a:cs typeface="Arial" pitchFamily="34" charset="0"/>
                  </a:rPr>
                  <a:t>3</a:t>
                </a:r>
                <a:endParaRPr lang="en-US" sz="1400">
                  <a:solidFill>
                    <a:schemeClr val="tx1"/>
                  </a:solidFill>
                  <a:cs typeface="Arial" pitchFamily="34" charset="0"/>
                </a:endParaRPr>
              </a:p>
            </p:txBody>
          </p:sp>
          <p:sp>
            <p:nvSpPr>
              <p:cNvPr id="7189" name="Text Box 20"/>
              <p:cNvSpPr txBox="1">
                <a:spLocks noChangeArrowheads="1"/>
              </p:cNvSpPr>
              <p:nvPr/>
            </p:nvSpPr>
            <p:spPr bwMode="auto">
              <a:xfrm>
                <a:off x="510" y="463"/>
                <a:ext cx="274" cy="309"/>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chemeClr val="tx1"/>
                    </a:solidFill>
                    <a:cs typeface="Arial" pitchFamily="34" charset="0"/>
                  </a:rPr>
                  <a:t>O</a:t>
                </a:r>
              </a:p>
            </p:txBody>
          </p:sp>
          <p:sp>
            <p:nvSpPr>
              <p:cNvPr id="7190" name="Text Box 21"/>
              <p:cNvSpPr txBox="1">
                <a:spLocks noChangeArrowheads="1"/>
              </p:cNvSpPr>
              <p:nvPr/>
            </p:nvSpPr>
            <p:spPr bwMode="auto">
              <a:xfrm>
                <a:off x="1534" y="195"/>
                <a:ext cx="266" cy="308"/>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en-US" sz="1400">
                    <a:solidFill>
                      <a:srgbClr val="FFFFFF"/>
                    </a:solidFill>
                    <a:cs typeface="Arial" pitchFamily="34" charset="0"/>
                  </a:rPr>
                  <a:t>H</a:t>
                </a:r>
              </a:p>
            </p:txBody>
          </p:sp>
          <p:sp>
            <p:nvSpPr>
              <p:cNvPr id="7191" name="Text Box 22"/>
              <p:cNvSpPr txBox="1">
                <a:spLocks noChangeArrowheads="1"/>
              </p:cNvSpPr>
              <p:nvPr/>
            </p:nvSpPr>
            <p:spPr bwMode="auto">
              <a:xfrm>
                <a:off x="1902" y="508"/>
                <a:ext cx="1309" cy="402"/>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r>
                  <a:rPr lang="hr-HR">
                    <a:solidFill>
                      <a:schemeClr val="tx1"/>
                    </a:solidFill>
                    <a:cs typeface="Arial" pitchFamily="34" charset="0"/>
                  </a:rPr>
                  <a:t>progesteron</a:t>
                </a:r>
              </a:p>
            </p:txBody>
          </p:sp>
        </p:grpSp>
        <p:sp>
          <p:nvSpPr>
            <p:cNvPr id="7179" name="Oval 23"/>
            <p:cNvSpPr>
              <a:spLocks noChangeArrowheads="1"/>
            </p:cNvSpPr>
            <p:nvPr/>
          </p:nvSpPr>
          <p:spPr bwMode="auto">
            <a:xfrm flipV="1">
              <a:off x="3515" y="1706"/>
              <a:ext cx="228" cy="318"/>
            </a:xfrm>
            <a:prstGeom prst="ellipse">
              <a:avLst/>
            </a:prstGeom>
            <a:noFill/>
            <a:ln w="12700" algn="ctr">
              <a:solidFill>
                <a:srgbClr val="FF0000"/>
              </a:solidFill>
              <a:round/>
              <a:headEnd/>
              <a:tailEnd/>
            </a:ln>
          </p:spPr>
          <p:txBody>
            <a:bodyPr rot="10800000" wrap="none" anchor="ctr"/>
            <a:lstStyle/>
            <a:p>
              <a:pPr algn="ctr" defTabSz="914400">
                <a:lnSpc>
                  <a:spcPct val="100000"/>
                </a:lnSpc>
                <a:buClrTx/>
                <a:buSzTx/>
                <a:buFontTx/>
                <a:buNone/>
              </a:pPr>
              <a:endParaRPr lang="sr-Latn-CS" sz="1400">
                <a:solidFill>
                  <a:schemeClr val="tx1"/>
                </a:solidFill>
                <a:cs typeface="Arial" pitchFamily="34" charset="0"/>
              </a:endParaRPr>
            </a:p>
          </p:txBody>
        </p:sp>
        <p:sp>
          <p:nvSpPr>
            <p:cNvPr id="7180" name="Oval 24"/>
            <p:cNvSpPr>
              <a:spLocks noChangeArrowheads="1"/>
            </p:cNvSpPr>
            <p:nvPr/>
          </p:nvSpPr>
          <p:spPr bwMode="auto">
            <a:xfrm flipV="1">
              <a:off x="3742" y="2341"/>
              <a:ext cx="681" cy="227"/>
            </a:xfrm>
            <a:prstGeom prst="ellipse">
              <a:avLst/>
            </a:prstGeom>
            <a:noFill/>
            <a:ln w="12700" algn="ctr">
              <a:solidFill>
                <a:srgbClr val="FF0000"/>
              </a:solidFill>
              <a:round/>
              <a:headEnd/>
              <a:tailEnd/>
            </a:ln>
          </p:spPr>
          <p:txBody>
            <a:bodyPr rot="10800000" wrap="none" anchor="ctr"/>
            <a:lstStyle/>
            <a:p>
              <a:pPr algn="ctr" defTabSz="914400">
                <a:lnSpc>
                  <a:spcPct val="100000"/>
                </a:lnSpc>
                <a:buClrTx/>
                <a:buSzTx/>
                <a:buFontTx/>
                <a:buNone/>
              </a:pPr>
              <a:endParaRPr lang="sr-Latn-CS" sz="1400">
                <a:solidFill>
                  <a:schemeClr val="tx1"/>
                </a:solidFill>
                <a:cs typeface="Arial" pitchFamily="34" charset="0"/>
              </a:endParaRPr>
            </a:p>
          </p:txBody>
        </p:sp>
        <p:sp>
          <p:nvSpPr>
            <p:cNvPr id="7181" name="Oval 25"/>
            <p:cNvSpPr>
              <a:spLocks noChangeArrowheads="1"/>
            </p:cNvSpPr>
            <p:nvPr/>
          </p:nvSpPr>
          <p:spPr bwMode="auto">
            <a:xfrm flipV="1">
              <a:off x="3787" y="1888"/>
              <a:ext cx="226" cy="318"/>
            </a:xfrm>
            <a:prstGeom prst="ellipse">
              <a:avLst/>
            </a:prstGeom>
            <a:noFill/>
            <a:ln w="12700" algn="ctr">
              <a:solidFill>
                <a:srgbClr val="FF0000"/>
              </a:solidFill>
              <a:round/>
              <a:headEnd/>
              <a:tailEnd/>
            </a:ln>
          </p:spPr>
          <p:txBody>
            <a:bodyPr rot="10800000" wrap="none" anchor="ctr"/>
            <a:lstStyle/>
            <a:p>
              <a:pPr algn="ctr" defTabSz="914400">
                <a:lnSpc>
                  <a:spcPct val="100000"/>
                </a:lnSpc>
                <a:buClrTx/>
                <a:buSzTx/>
                <a:buFontTx/>
                <a:buNone/>
              </a:pPr>
              <a:endParaRPr lang="sr-Latn-CS" sz="1400">
                <a:solidFill>
                  <a:schemeClr val="tx1"/>
                </a:solidFill>
                <a:cs typeface="Arial" pitchFamily="34" charset="0"/>
              </a:endParaRPr>
            </a:p>
          </p:txBody>
        </p:sp>
        <p:sp>
          <p:nvSpPr>
            <p:cNvPr id="7182" name="Text Box 26"/>
            <p:cNvSpPr txBox="1">
              <a:spLocks noChangeArrowheads="1"/>
            </p:cNvSpPr>
            <p:nvPr/>
          </p:nvSpPr>
          <p:spPr bwMode="auto">
            <a:xfrm>
              <a:off x="1610" y="981"/>
              <a:ext cx="745" cy="287"/>
            </a:xfrm>
            <a:prstGeom prst="rect">
              <a:avLst/>
            </a:prstGeom>
            <a:noFill/>
            <a:ln w="11113" algn="ctr">
              <a:noFill/>
              <a:miter lim="800000"/>
              <a:headEnd/>
              <a:tailEnd/>
            </a:ln>
          </p:spPr>
          <p:txBody>
            <a:bodyPr>
              <a:spAutoFit/>
            </a:bodyPr>
            <a:lstStyle/>
            <a:p>
              <a:pPr algn="ctr" defTabSz="914400">
                <a:lnSpc>
                  <a:spcPct val="100000"/>
                </a:lnSpc>
                <a:spcBef>
                  <a:spcPct val="50000"/>
                </a:spcBef>
                <a:buClrTx/>
                <a:buSzTx/>
                <a:buFontTx/>
                <a:buNone/>
              </a:pPr>
              <a:r>
                <a:rPr lang="hr-HR" sz="1400">
                  <a:solidFill>
                    <a:schemeClr val="tx1"/>
                  </a:solidFill>
                  <a:cs typeface="Arial" pitchFamily="34" charset="0"/>
                </a:rPr>
                <a:t>CH</a:t>
              </a:r>
              <a:r>
                <a:rPr lang="hr-HR" sz="1400" baseline="-25000">
                  <a:solidFill>
                    <a:schemeClr val="tx1"/>
                  </a:solidFill>
                  <a:cs typeface="Arial" pitchFamily="34" charset="0"/>
                </a:rPr>
                <a:t>3</a:t>
              </a:r>
            </a:p>
          </p:txBody>
        </p:sp>
        <p:sp>
          <p:nvSpPr>
            <p:cNvPr id="7183" name="Text Box 27"/>
            <p:cNvSpPr txBox="1">
              <a:spLocks noChangeArrowheads="1"/>
            </p:cNvSpPr>
            <p:nvPr/>
          </p:nvSpPr>
          <p:spPr bwMode="auto">
            <a:xfrm>
              <a:off x="4875" y="1796"/>
              <a:ext cx="455" cy="287"/>
            </a:xfrm>
            <a:prstGeom prst="rect">
              <a:avLst/>
            </a:prstGeom>
            <a:noFill/>
            <a:ln w="11113" algn="ctr">
              <a:noFill/>
              <a:miter lim="800000"/>
              <a:headEnd/>
              <a:tailEnd/>
            </a:ln>
          </p:spPr>
          <p:txBody>
            <a:bodyPr>
              <a:spAutoFit/>
            </a:bodyPr>
            <a:lstStyle/>
            <a:p>
              <a:pPr algn="ctr" defTabSz="914400">
                <a:lnSpc>
                  <a:spcPct val="100000"/>
                </a:lnSpc>
                <a:spcBef>
                  <a:spcPct val="50000"/>
                </a:spcBef>
                <a:buClrTx/>
                <a:buSzTx/>
                <a:buFontTx/>
                <a:buNone/>
              </a:pPr>
              <a:r>
                <a:rPr lang="hr-HR" sz="1400">
                  <a:solidFill>
                    <a:schemeClr val="tx1"/>
                  </a:solidFill>
                  <a:cs typeface="Arial" pitchFamily="34" charset="0"/>
                </a:rPr>
                <a:t>CO</a:t>
              </a:r>
            </a:p>
          </p:txBody>
        </p:sp>
      </p:grpSp>
      <p:sp>
        <p:nvSpPr>
          <p:cNvPr id="7172" name="Rectangle 28"/>
          <p:cNvSpPr>
            <a:spLocks noChangeArrowheads="1"/>
          </p:cNvSpPr>
          <p:nvPr/>
        </p:nvSpPr>
        <p:spPr bwMode="auto">
          <a:xfrm>
            <a:off x="250825" y="3429000"/>
            <a:ext cx="5607050" cy="1384995"/>
          </a:xfrm>
          <a:prstGeom prst="rect">
            <a:avLst/>
          </a:prstGeom>
          <a:noFill/>
          <a:ln w="11113" algn="ctr">
            <a:noFill/>
            <a:miter lim="800000"/>
            <a:headEnd/>
            <a:tailEnd/>
          </a:ln>
        </p:spPr>
        <p:txBody>
          <a:bodyPr>
            <a:spAutoFit/>
          </a:bodyPr>
          <a:lstStyle/>
          <a:p>
            <a:pPr lvl="1" defTabSz="914400">
              <a:lnSpc>
                <a:spcPct val="120000"/>
              </a:lnSpc>
              <a:buClrTx/>
              <a:buSzTx/>
              <a:buFontTx/>
              <a:buNone/>
            </a:pPr>
            <a:r>
              <a:rPr lang="hr-HR" sz="1400" dirty="0">
                <a:solidFill>
                  <a:schemeClr val="tx1"/>
                </a:solidFill>
                <a:cs typeface="Arial" pitchFamily="34" charset="0"/>
              </a:rPr>
              <a:t>1. položaj CH3 skupine na C10</a:t>
            </a:r>
          </a:p>
          <a:p>
            <a:pPr lvl="1" defTabSz="914400">
              <a:lnSpc>
                <a:spcPct val="120000"/>
              </a:lnSpc>
              <a:buClrTx/>
              <a:buSzTx/>
              <a:buFontTx/>
              <a:buNone/>
            </a:pPr>
            <a:r>
              <a:rPr lang="hr-HR" sz="1400" dirty="0">
                <a:solidFill>
                  <a:schemeClr val="tx1"/>
                </a:solidFill>
                <a:cs typeface="Arial" pitchFamily="34" charset="0"/>
              </a:rPr>
              <a:t>2. položaj H atoma na C9</a:t>
            </a:r>
          </a:p>
          <a:p>
            <a:pPr lvl="1" defTabSz="914400">
              <a:lnSpc>
                <a:spcPct val="120000"/>
              </a:lnSpc>
              <a:buClrTx/>
              <a:buSzTx/>
              <a:buFontTx/>
              <a:buNone/>
            </a:pPr>
            <a:r>
              <a:rPr lang="hr-HR" sz="1400" dirty="0">
                <a:solidFill>
                  <a:schemeClr val="tx1"/>
                </a:solidFill>
                <a:cs typeface="Arial" pitchFamily="34" charset="0"/>
              </a:rPr>
              <a:t>3. dvostruka C-</a:t>
            </a:r>
            <a:r>
              <a:rPr lang="hr-HR" sz="1400" dirty="0" err="1">
                <a:solidFill>
                  <a:schemeClr val="tx1"/>
                </a:solidFill>
                <a:cs typeface="Arial" pitchFamily="34" charset="0"/>
              </a:rPr>
              <a:t>C</a:t>
            </a:r>
            <a:r>
              <a:rPr lang="hr-HR" sz="1400" dirty="0">
                <a:solidFill>
                  <a:schemeClr val="tx1"/>
                </a:solidFill>
                <a:cs typeface="Arial" pitchFamily="34" charset="0"/>
              </a:rPr>
              <a:t> veza između C6 i C7</a:t>
            </a:r>
          </a:p>
          <a:p>
            <a:pPr lvl="1" defTabSz="914400">
              <a:lnSpc>
                <a:spcPct val="120000"/>
              </a:lnSpc>
              <a:buClrTx/>
              <a:buSzTx/>
              <a:buFontTx/>
              <a:buNone/>
            </a:pPr>
            <a:r>
              <a:rPr lang="hr-HR" sz="1400" dirty="0">
                <a:solidFill>
                  <a:schemeClr val="tx1"/>
                </a:solidFill>
                <a:cs typeface="Arial" pitchFamily="34" charset="0"/>
              </a:rPr>
              <a:t>4.</a:t>
            </a:r>
            <a:r>
              <a:rPr lang="hr-HR" sz="1400" dirty="0"/>
              <a:t> </a:t>
            </a:r>
            <a:r>
              <a:rPr lang="hr-HR" sz="1400" dirty="0">
                <a:solidFill>
                  <a:schemeClr val="tx1"/>
                </a:solidFill>
              </a:rPr>
              <a:t>promjene ga čine stabilnijim i oralno učinkovitijim od  </a:t>
            </a:r>
            <a:r>
              <a:rPr lang="hr-HR" sz="1400" dirty="0" smtClean="0">
                <a:solidFill>
                  <a:schemeClr val="tx1"/>
                </a:solidFill>
              </a:rPr>
              <a:t>P</a:t>
            </a:r>
          </a:p>
          <a:p>
            <a:pPr lvl="1" defTabSz="914400">
              <a:lnSpc>
                <a:spcPct val="120000"/>
              </a:lnSpc>
              <a:buClrTx/>
              <a:buSzTx/>
              <a:buFontTx/>
              <a:buNone/>
            </a:pPr>
            <a:r>
              <a:rPr lang="hr-HR" sz="1400" dirty="0" smtClean="0"/>
              <a:t>5. Bolja </a:t>
            </a:r>
            <a:r>
              <a:rPr lang="hr-HR" sz="1400" dirty="0" err="1" smtClean="0"/>
              <a:t>bioraspoloživost</a:t>
            </a:r>
            <a:r>
              <a:rPr lang="hr-HR" sz="1400" dirty="0" smtClean="0">
                <a:solidFill>
                  <a:schemeClr val="tx1"/>
                </a:solidFill>
              </a:rPr>
              <a:t> </a:t>
            </a:r>
            <a:endParaRPr lang="hr-HR" sz="1400" dirty="0">
              <a:solidFill>
                <a:schemeClr val="tx1"/>
              </a:solidFill>
              <a:cs typeface="Arial" pitchFamily="34" charset="0"/>
            </a:endParaRPr>
          </a:p>
        </p:txBody>
      </p:sp>
      <p:sp>
        <p:nvSpPr>
          <p:cNvPr id="7173" name="Text Box 35"/>
          <p:cNvSpPr txBox="1">
            <a:spLocks noChangeArrowheads="1"/>
          </p:cNvSpPr>
          <p:nvPr/>
        </p:nvSpPr>
        <p:spPr bwMode="auto">
          <a:xfrm>
            <a:off x="0" y="6369050"/>
            <a:ext cx="276225" cy="488950"/>
          </a:xfrm>
          <a:prstGeom prst="rect">
            <a:avLst/>
          </a:prstGeom>
          <a:noFill/>
          <a:ln w="11113" algn="ctr">
            <a:noFill/>
            <a:miter lim="800000"/>
            <a:headEnd/>
            <a:tailEnd/>
          </a:ln>
        </p:spPr>
        <p:txBody>
          <a:bodyPr wrap="none">
            <a:spAutoFit/>
          </a:bodyPr>
          <a:lstStyle/>
          <a:p>
            <a:pPr algn="ctr" defTabSz="914400">
              <a:lnSpc>
                <a:spcPct val="100000"/>
              </a:lnSpc>
              <a:buClrTx/>
              <a:buSzTx/>
              <a:buFontTx/>
              <a:buNone/>
            </a:pPr>
            <a:r>
              <a:rPr lang="hr-HR" sz="2600">
                <a:solidFill>
                  <a:schemeClr val="tx1"/>
                </a:solidFill>
                <a:cs typeface="Arial" pitchFamily="34" charset="0"/>
              </a:rPr>
              <a:t> </a:t>
            </a:r>
          </a:p>
        </p:txBody>
      </p:sp>
      <p:sp>
        <p:nvSpPr>
          <p:cNvPr id="7174" name="Text Box 36"/>
          <p:cNvSpPr txBox="1">
            <a:spLocks noChangeArrowheads="1"/>
          </p:cNvSpPr>
          <p:nvPr/>
        </p:nvSpPr>
        <p:spPr bwMode="auto">
          <a:xfrm>
            <a:off x="1692275" y="5068669"/>
            <a:ext cx="5975350" cy="646331"/>
          </a:xfrm>
          <a:prstGeom prst="rect">
            <a:avLst/>
          </a:prstGeom>
          <a:noFill/>
          <a:ln w="11113" algn="ctr">
            <a:noFill/>
            <a:miter lim="800000"/>
            <a:headEnd/>
            <a:tailEnd/>
          </a:ln>
        </p:spPr>
        <p:txBody>
          <a:bodyPr wrap="square">
            <a:spAutoFit/>
          </a:bodyPr>
          <a:lstStyle/>
          <a:p>
            <a:pPr defTabSz="914400">
              <a:lnSpc>
                <a:spcPct val="100000"/>
              </a:lnSpc>
              <a:buClrTx/>
              <a:buSzTx/>
              <a:buFontTx/>
              <a:buNone/>
            </a:pPr>
            <a:r>
              <a:rPr lang="hr-HR" sz="1800" b="1" i="1" dirty="0">
                <a:solidFill>
                  <a:srgbClr val="CC0099"/>
                </a:solidFill>
                <a:cs typeface="Arial" pitchFamily="34" charset="0"/>
              </a:rPr>
              <a:t>         Učinkovitost –&gt; potrebne  su 10-20 x niže doze </a:t>
            </a:r>
          </a:p>
          <a:p>
            <a:pPr defTabSz="914400">
              <a:lnSpc>
                <a:spcPct val="100000"/>
              </a:lnSpc>
              <a:buClrTx/>
              <a:buSzTx/>
              <a:buFontTx/>
              <a:buNone/>
            </a:pPr>
            <a:endParaRPr lang="hr-HR" sz="1800" b="1" i="1" dirty="0">
              <a:solidFill>
                <a:srgbClr val="CC0099"/>
              </a:solidFill>
              <a:cs typeface="Arial" pitchFamily="34" charset="0"/>
            </a:endParaRPr>
          </a:p>
        </p:txBody>
      </p:sp>
      <p:sp>
        <p:nvSpPr>
          <p:cNvPr id="7175" name="Rectangle 30"/>
          <p:cNvSpPr>
            <a:spLocks noChangeArrowheads="1"/>
          </p:cNvSpPr>
          <p:nvPr/>
        </p:nvSpPr>
        <p:spPr bwMode="auto">
          <a:xfrm>
            <a:off x="3124200" y="6080125"/>
            <a:ext cx="5903912" cy="396875"/>
          </a:xfrm>
          <a:prstGeom prst="rect">
            <a:avLst/>
          </a:prstGeom>
          <a:noFill/>
          <a:ln w="9525" algn="ctr">
            <a:noFill/>
            <a:miter lim="800000"/>
            <a:headEnd/>
            <a:tailEnd/>
          </a:ln>
        </p:spPr>
        <p:txBody>
          <a:bodyPr>
            <a:spAutoFit/>
          </a:bodyPr>
          <a:lstStyle/>
          <a:p>
            <a:pPr algn="r" defTabSz="914400" eaLnBrk="0" hangingPunct="0">
              <a:lnSpc>
                <a:spcPct val="100000"/>
              </a:lnSpc>
              <a:spcBef>
                <a:spcPct val="30000"/>
              </a:spcBef>
              <a:buClrTx/>
              <a:buSzTx/>
              <a:buFontTx/>
              <a:buNone/>
              <a:tabLst>
                <a:tab pos="685800" algn="l"/>
              </a:tabLst>
            </a:pPr>
            <a:r>
              <a:rPr lang="hr-HR" sz="1000" dirty="0">
                <a:solidFill>
                  <a:schemeClr val="tx1"/>
                </a:solidFill>
                <a:cs typeface="Arial" pitchFamily="34" charset="0"/>
              </a:rPr>
              <a:t>1. </a:t>
            </a:r>
            <a:r>
              <a:rPr lang="en-US" sz="1000" dirty="0">
                <a:solidFill>
                  <a:schemeClr val="tx1"/>
                </a:solidFill>
                <a:cs typeface="Arial" pitchFamily="34" charset="0"/>
              </a:rPr>
              <a:t>Schindler AE, </a:t>
            </a:r>
            <a:r>
              <a:rPr lang="en-US" sz="1000" dirty="0" err="1">
                <a:solidFill>
                  <a:schemeClr val="tx1"/>
                </a:solidFill>
                <a:cs typeface="Arial" pitchFamily="34" charset="0"/>
              </a:rPr>
              <a:t>Campagnoli</a:t>
            </a:r>
            <a:r>
              <a:rPr lang="en-US" sz="1000" dirty="0">
                <a:solidFill>
                  <a:schemeClr val="tx1"/>
                </a:solidFill>
                <a:cs typeface="Arial" pitchFamily="34" charset="0"/>
              </a:rPr>
              <a:t> C, </a:t>
            </a:r>
            <a:r>
              <a:rPr lang="en-US" sz="1000" dirty="0" err="1">
                <a:solidFill>
                  <a:schemeClr val="tx1"/>
                </a:solidFill>
                <a:cs typeface="Arial" pitchFamily="34" charset="0"/>
              </a:rPr>
              <a:t>Druckmann</a:t>
            </a:r>
            <a:r>
              <a:rPr lang="en-US" sz="1000" dirty="0">
                <a:solidFill>
                  <a:schemeClr val="tx1"/>
                </a:solidFill>
                <a:cs typeface="Arial" pitchFamily="34" charset="0"/>
              </a:rPr>
              <a:t> R, Huber J, </a:t>
            </a:r>
            <a:r>
              <a:rPr lang="en-US" sz="1000" dirty="0" err="1">
                <a:solidFill>
                  <a:schemeClr val="tx1"/>
                </a:solidFill>
                <a:cs typeface="Arial" pitchFamily="34" charset="0"/>
              </a:rPr>
              <a:t>Pasqualini</a:t>
            </a:r>
            <a:r>
              <a:rPr lang="en-US" sz="1000" dirty="0">
                <a:solidFill>
                  <a:schemeClr val="tx1"/>
                </a:solidFill>
                <a:cs typeface="Arial" pitchFamily="34" charset="0"/>
              </a:rPr>
              <a:t> JR, </a:t>
            </a:r>
            <a:r>
              <a:rPr lang="en-US" sz="1000" dirty="0" err="1">
                <a:solidFill>
                  <a:schemeClr val="tx1"/>
                </a:solidFill>
                <a:cs typeface="Arial" pitchFamily="34" charset="0"/>
              </a:rPr>
              <a:t>Schweppe</a:t>
            </a:r>
            <a:r>
              <a:rPr lang="en-US" sz="1000" dirty="0">
                <a:solidFill>
                  <a:schemeClr val="tx1"/>
                </a:solidFill>
                <a:cs typeface="Arial" pitchFamily="34" charset="0"/>
              </a:rPr>
              <a:t> KW, </a:t>
            </a:r>
            <a:r>
              <a:rPr lang="en-US" sz="1000" dirty="0" err="1">
                <a:solidFill>
                  <a:schemeClr val="tx1"/>
                </a:solidFill>
                <a:cs typeface="Arial" pitchFamily="34" charset="0"/>
              </a:rPr>
              <a:t>Thijssen</a:t>
            </a:r>
            <a:r>
              <a:rPr lang="en-US" sz="1000" dirty="0">
                <a:solidFill>
                  <a:schemeClr val="tx1"/>
                </a:solidFill>
                <a:cs typeface="Arial" pitchFamily="34" charset="0"/>
              </a:rPr>
              <a:t> JH.</a:t>
            </a:r>
            <a:r>
              <a:rPr lang="hr-HR" sz="1000" dirty="0">
                <a:solidFill>
                  <a:schemeClr val="tx1"/>
                </a:solidFill>
                <a:cs typeface="Arial" pitchFamily="34" charset="0"/>
              </a:rPr>
              <a:t>; 2. </a:t>
            </a:r>
            <a:r>
              <a:rPr lang="en-US" sz="1000" dirty="0">
                <a:solidFill>
                  <a:schemeClr val="tx1"/>
                </a:solidFill>
                <a:cs typeface="Arial" pitchFamily="34" charset="0"/>
              </a:rPr>
              <a:t>Classification and pharmacology of </a:t>
            </a:r>
            <a:r>
              <a:rPr lang="en-US" sz="1000" dirty="0" err="1">
                <a:solidFill>
                  <a:schemeClr val="tx1"/>
                </a:solidFill>
                <a:cs typeface="Arial" pitchFamily="34" charset="0"/>
              </a:rPr>
              <a:t>progestins</a:t>
            </a:r>
            <a:r>
              <a:rPr lang="en-US" sz="1000" dirty="0">
                <a:solidFill>
                  <a:schemeClr val="tx1"/>
                </a:solidFill>
                <a:cs typeface="Arial" pitchFamily="34" charset="0"/>
              </a:rPr>
              <a:t>. </a:t>
            </a:r>
            <a:r>
              <a:rPr lang="en-US" sz="1000" dirty="0" err="1">
                <a:solidFill>
                  <a:schemeClr val="tx1"/>
                </a:solidFill>
                <a:cs typeface="Arial" pitchFamily="34" charset="0"/>
              </a:rPr>
              <a:t>Maturitas</a:t>
            </a:r>
            <a:r>
              <a:rPr lang="en-US" sz="1000" dirty="0">
                <a:solidFill>
                  <a:schemeClr val="tx1"/>
                </a:solidFill>
                <a:cs typeface="Arial" pitchFamily="34" charset="0"/>
              </a:rPr>
              <a:t> 2008; 61: 171-180.</a:t>
            </a:r>
            <a:r>
              <a:rPr lang="en-US" sz="1000" dirty="0">
                <a:solidFill>
                  <a:srgbClr val="FFFFFF"/>
                </a:solidFill>
                <a:cs typeface="Arial" pitchFamily="34" charset="0"/>
              </a:rPr>
              <a:t> </a:t>
            </a:r>
          </a:p>
        </p:txBody>
      </p:sp>
      <p:sp>
        <p:nvSpPr>
          <p:cNvPr id="597023" name="Rectangle 31"/>
          <p:cNvSpPr>
            <a:spLocks noChangeArrowheads="1"/>
          </p:cNvSpPr>
          <p:nvPr/>
        </p:nvSpPr>
        <p:spPr bwMode="auto">
          <a:xfrm>
            <a:off x="539750" y="44450"/>
            <a:ext cx="8247063" cy="927100"/>
          </a:xfrm>
          <a:prstGeom prst="rect">
            <a:avLst/>
          </a:prstGeom>
          <a:noFill/>
          <a:ln w="9525">
            <a:noFill/>
            <a:round/>
            <a:headEnd/>
            <a:tailEnd/>
          </a:ln>
          <a:effectLst/>
        </p:spPr>
        <p:txBody>
          <a:bodyPr lIns="0" tIns="0" rIns="0" bIns="0" anchor="b"/>
          <a:lstStyle/>
          <a:p>
            <a:pPr>
              <a:defRPr/>
            </a:pPr>
            <a:r>
              <a:rPr lang="hr-HR" altLang="fr-FR" sz="2800" dirty="0" err="1">
                <a:solidFill>
                  <a:srgbClr val="2A8DBA"/>
                </a:solidFill>
                <a:effectLst>
                  <a:outerShdw blurRad="38100" dist="38100" dir="2700000" algn="tl">
                    <a:srgbClr val="C0C0C0"/>
                  </a:outerShdw>
                </a:effectLst>
              </a:rPr>
              <a:t>Kemijsk</a:t>
            </a:r>
            <a:r>
              <a:rPr lang="fr-FR" altLang="fr-FR" sz="2800" dirty="0">
                <a:solidFill>
                  <a:srgbClr val="2A8DBA"/>
                </a:solidFill>
                <a:effectLst>
                  <a:outerShdw blurRad="38100" dist="38100" dir="2700000" algn="tl">
                    <a:srgbClr val="C0C0C0"/>
                  </a:outerShdw>
                </a:effectLst>
              </a:rPr>
              <a:t>a</a:t>
            </a:r>
            <a:r>
              <a:rPr lang="hr-HR" altLang="fr-FR" sz="2800" dirty="0">
                <a:solidFill>
                  <a:srgbClr val="2A8DBA"/>
                </a:solidFill>
                <a:effectLst>
                  <a:outerShdw blurRad="38100" dist="38100" dir="2700000" algn="tl">
                    <a:srgbClr val="C0C0C0"/>
                  </a:outerShdw>
                </a:effectLst>
              </a:rPr>
              <a:t> </a:t>
            </a:r>
            <a:r>
              <a:rPr lang="hr-HR" altLang="fr-FR" sz="2800" dirty="0" err="1">
                <a:solidFill>
                  <a:srgbClr val="2A8DBA"/>
                </a:solidFill>
                <a:effectLst>
                  <a:outerShdw blurRad="38100" dist="38100" dir="2700000" algn="tl">
                    <a:srgbClr val="C0C0C0"/>
                  </a:outerShdw>
                </a:effectLst>
              </a:rPr>
              <a:t>struktur</a:t>
            </a:r>
            <a:r>
              <a:rPr lang="fr-FR" altLang="fr-FR" sz="2800" dirty="0">
                <a:solidFill>
                  <a:srgbClr val="2A8DBA"/>
                </a:solidFill>
                <a:effectLst>
                  <a:outerShdw blurRad="38100" dist="38100" dir="2700000" algn="tl">
                    <a:srgbClr val="C0C0C0"/>
                  </a:outerShdw>
                </a:effectLst>
              </a:rPr>
              <a:t>a</a:t>
            </a:r>
            <a:r>
              <a:rPr lang="hr-HR" altLang="fr-FR" sz="2800" dirty="0">
                <a:solidFill>
                  <a:srgbClr val="2A8DBA"/>
                </a:solidFill>
                <a:effectLst>
                  <a:outerShdw blurRad="38100" dist="38100" dir="2700000" algn="tl">
                    <a:srgbClr val="C0C0C0"/>
                  </a:outerShdw>
                </a:effectLst>
              </a:rPr>
              <a:t> </a:t>
            </a:r>
            <a:r>
              <a:rPr lang="hr-HR" altLang="fr-FR" sz="2800" dirty="0" err="1">
                <a:solidFill>
                  <a:srgbClr val="2A8DBA"/>
                </a:solidFill>
                <a:effectLst>
                  <a:outerShdw blurRad="38100" dist="38100" dir="2700000" algn="tl">
                    <a:srgbClr val="C0C0C0"/>
                  </a:outerShdw>
                </a:effectLst>
              </a:rPr>
              <a:t>progesterona</a:t>
            </a:r>
            <a:r>
              <a:rPr lang="hr-HR" altLang="fr-FR" sz="2800" dirty="0">
                <a:solidFill>
                  <a:srgbClr val="2A8DBA"/>
                </a:solidFill>
                <a:effectLst>
                  <a:outerShdw blurRad="38100" dist="38100" dir="2700000" algn="tl">
                    <a:srgbClr val="C0C0C0"/>
                  </a:outerShdw>
                </a:effectLst>
              </a:rPr>
              <a:t> </a:t>
            </a:r>
            <a:br>
              <a:rPr lang="hr-HR" altLang="fr-FR" sz="2800" dirty="0">
                <a:solidFill>
                  <a:srgbClr val="2A8DBA"/>
                </a:solidFill>
                <a:effectLst>
                  <a:outerShdw blurRad="38100" dist="38100" dir="2700000" algn="tl">
                    <a:srgbClr val="C0C0C0"/>
                  </a:outerShdw>
                </a:effectLst>
              </a:rPr>
            </a:br>
            <a:r>
              <a:rPr lang="hr-HR" altLang="fr-FR" sz="2800" dirty="0">
                <a:solidFill>
                  <a:srgbClr val="2A8DBA"/>
                </a:solidFill>
                <a:effectLst>
                  <a:outerShdw blurRad="38100" dist="38100" dir="2700000" algn="tl">
                    <a:srgbClr val="C0C0C0"/>
                  </a:outerShdw>
                </a:effectLst>
              </a:rPr>
              <a:t>i</a:t>
            </a:r>
            <a:r>
              <a:rPr lang="fr-FR" altLang="fr-FR" sz="2800" dirty="0">
                <a:solidFill>
                  <a:srgbClr val="2A8DBA"/>
                </a:solidFill>
                <a:effectLst>
                  <a:outerShdw blurRad="38100" dist="38100" dir="2700000" algn="tl">
                    <a:srgbClr val="C0C0C0"/>
                  </a:outerShdw>
                </a:effectLst>
              </a:rPr>
              <a:t> </a:t>
            </a:r>
            <a:r>
              <a:rPr lang="hr-HR" altLang="fr-FR" sz="2800" dirty="0" smtClean="0">
                <a:solidFill>
                  <a:srgbClr val="2A8DBA"/>
                </a:solidFill>
                <a:effectLst>
                  <a:outerShdw blurRad="38100" dist="38100" dir="2700000" algn="tl">
                    <a:srgbClr val="C0C0C0"/>
                  </a:outerShdw>
                </a:effectLst>
              </a:rPr>
              <a:t>retroprogesterona – didrogesterona </a:t>
            </a:r>
            <a:endParaRPr lang="en-GB" sz="2800" baseline="30000" dirty="0">
              <a:solidFill>
                <a:srgbClr val="2A8DBA"/>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half" idx="10"/>
          </p:nvPr>
        </p:nvSpPr>
        <p:spPr>
          <a:noFill/>
        </p:spPr>
        <p:txBody>
          <a:bodyPr/>
          <a:lstStyle/>
          <a:p>
            <a:r>
              <a:rPr lang="sr-Latn-CS" smtClean="0"/>
              <a:t>Šibenik, svibanj 2014.                  </a:t>
            </a:r>
            <a:endParaRPr lang="en-GB" smtClean="0"/>
          </a:p>
        </p:txBody>
      </p:sp>
      <p:sp>
        <p:nvSpPr>
          <p:cNvPr id="599042" name="Rectangle 3"/>
          <p:cNvSpPr>
            <a:spLocks noGrp="1" noChangeArrowheads="1"/>
          </p:cNvSpPr>
          <p:nvPr>
            <p:ph type="body" idx="4294967295"/>
          </p:nvPr>
        </p:nvSpPr>
        <p:spPr>
          <a:xfrm>
            <a:off x="457200" y="1119187"/>
            <a:ext cx="7318375" cy="4595813"/>
          </a:xfrm>
        </p:spPr>
        <p:txBody>
          <a:bodyPr lIns="91440" tIns="45720" rIns="91440" bIns="45720"/>
          <a:lstStyle/>
          <a:p>
            <a:pPr marL="0" indent="0" eaLnBrk="1" hangingPunct="1">
              <a:lnSpc>
                <a:spcPct val="73000"/>
              </a:lnSpc>
              <a:buFont typeface="Wingdings" pitchFamily="2" charset="2"/>
              <a:buNone/>
              <a:defRPr/>
            </a:pPr>
            <a:endParaRPr lang="hr-HR" altLang="fr-FR" sz="1300" u="sng" dirty="0" smtClean="0">
              <a:effectLst>
                <a:outerShdw blurRad="38100" dist="38100" dir="2700000" algn="tl">
                  <a:srgbClr val="C0C0C0"/>
                </a:outerShdw>
              </a:effectLst>
            </a:endParaRPr>
          </a:p>
          <a:p>
            <a:pPr marL="0" indent="0" eaLnBrk="1" hangingPunct="1">
              <a:lnSpc>
                <a:spcPct val="73000"/>
              </a:lnSpc>
              <a:buFont typeface="Wingdings" pitchFamily="2" charset="2"/>
              <a:buNone/>
              <a:defRPr/>
            </a:pPr>
            <a:endParaRPr lang="en-US" altLang="fr-FR" sz="1300" u="sng" dirty="0" smtClean="0">
              <a:effectLst>
                <a:outerShdw blurRad="38100" dist="38100" dir="2700000" algn="tl">
                  <a:srgbClr val="C0C0C0"/>
                </a:outerShdw>
              </a:effectLst>
            </a:endParaRPr>
          </a:p>
          <a:p>
            <a:pPr lvl="1" eaLnBrk="1" hangingPunct="1">
              <a:lnSpc>
                <a:spcPct val="123000"/>
              </a:lnSpc>
              <a:buFont typeface="Wingdings" pitchFamily="2" charset="2"/>
              <a:buChar char="ü"/>
              <a:defRPr/>
            </a:pPr>
            <a:r>
              <a:rPr lang="hr-HR" sz="1800" dirty="0" smtClean="0"/>
              <a:t>Ne inhibira ovulaciju</a:t>
            </a:r>
          </a:p>
          <a:p>
            <a:pPr lvl="1" eaLnBrk="1" hangingPunct="1">
              <a:lnSpc>
                <a:spcPct val="123000"/>
              </a:lnSpc>
              <a:buFont typeface="Wingdings" pitchFamily="2" charset="2"/>
              <a:buChar char="ü"/>
              <a:defRPr/>
            </a:pPr>
            <a:r>
              <a:rPr lang="hr-HR" altLang="fr-FR" sz="1800" dirty="0" smtClean="0"/>
              <a:t>Dobra bioraspoloživost</a:t>
            </a:r>
          </a:p>
          <a:p>
            <a:pPr lvl="1" eaLnBrk="1" hangingPunct="1">
              <a:lnSpc>
                <a:spcPct val="123000"/>
              </a:lnSpc>
              <a:buFont typeface="Wingdings" pitchFamily="2" charset="2"/>
              <a:buChar char="ü"/>
              <a:defRPr/>
            </a:pPr>
            <a:r>
              <a:rPr lang="hr-HR" altLang="fr-FR" sz="1800" dirty="0" smtClean="0"/>
              <a:t>Ne utječe na os hipotalamus-hipofiz</a:t>
            </a:r>
            <a:r>
              <a:rPr lang="fr-FR" altLang="fr-FR" sz="1800" dirty="0" smtClean="0"/>
              <a:t>a</a:t>
            </a:r>
            <a:r>
              <a:rPr lang="hr-HR" altLang="fr-FR" sz="1800" dirty="0" smtClean="0"/>
              <a:t>-ova</a:t>
            </a:r>
            <a:r>
              <a:rPr lang="fr-FR" altLang="fr-FR" sz="1800" dirty="0" smtClean="0"/>
              <a:t>r</a:t>
            </a:r>
            <a:r>
              <a:rPr lang="hr-HR" altLang="fr-FR" sz="1800" dirty="0" smtClean="0"/>
              <a:t>ij</a:t>
            </a:r>
          </a:p>
          <a:p>
            <a:pPr lvl="1" eaLnBrk="1" hangingPunct="1">
              <a:lnSpc>
                <a:spcPct val="123000"/>
              </a:lnSpc>
              <a:buFont typeface="Wingdings" pitchFamily="2" charset="2"/>
              <a:buChar char="ü"/>
              <a:defRPr/>
            </a:pPr>
            <a:r>
              <a:rPr lang="hr-HR" altLang="fr-FR" sz="1800" dirty="0" smtClean="0"/>
              <a:t>Nema termogeno djelovanje</a:t>
            </a:r>
          </a:p>
          <a:p>
            <a:pPr lvl="1" eaLnBrk="1" hangingPunct="1">
              <a:lnSpc>
                <a:spcPct val="123000"/>
              </a:lnSpc>
              <a:buFont typeface="Wingdings" pitchFamily="2" charset="2"/>
              <a:buChar char="ü"/>
              <a:defRPr/>
            </a:pPr>
            <a:r>
              <a:rPr lang="hr-HR" altLang="fr-FR" sz="1800" dirty="0" smtClean="0"/>
              <a:t>Nema androgeno djelovanje</a:t>
            </a:r>
          </a:p>
          <a:p>
            <a:pPr lvl="1" eaLnBrk="1" hangingPunct="1">
              <a:lnSpc>
                <a:spcPct val="123000"/>
              </a:lnSpc>
              <a:buFont typeface="Wingdings" pitchFamily="2" charset="2"/>
              <a:buChar char="ü"/>
              <a:defRPr/>
            </a:pPr>
            <a:r>
              <a:rPr lang="hr-HR" altLang="fr-FR" sz="1800" dirty="0" smtClean="0"/>
              <a:t>Nema mineralokortikoidno djelovanje</a:t>
            </a:r>
          </a:p>
          <a:p>
            <a:pPr lvl="1" eaLnBrk="1" hangingPunct="1">
              <a:lnSpc>
                <a:spcPct val="123000"/>
              </a:lnSpc>
              <a:buFont typeface="Wingdings" pitchFamily="2" charset="2"/>
              <a:buChar char="ü"/>
              <a:defRPr/>
            </a:pPr>
            <a:r>
              <a:rPr lang="hr-HR" altLang="fr-FR" sz="1800" dirty="0" smtClean="0"/>
              <a:t>Ne mijenja lipidni profil</a:t>
            </a:r>
          </a:p>
          <a:p>
            <a:pPr lvl="1" eaLnBrk="1" hangingPunct="1">
              <a:lnSpc>
                <a:spcPct val="123000"/>
              </a:lnSpc>
              <a:buFont typeface="Wingdings" pitchFamily="2" charset="2"/>
              <a:buChar char="ü"/>
              <a:defRPr/>
            </a:pPr>
            <a:r>
              <a:rPr lang="hr-HR" altLang="fr-FR" sz="1800" dirty="0" smtClean="0"/>
              <a:t>Nema učinka na metabolizam ugljikohidrata</a:t>
            </a:r>
          </a:p>
          <a:p>
            <a:pPr lvl="1" eaLnBrk="1" hangingPunct="1">
              <a:lnSpc>
                <a:spcPct val="123000"/>
              </a:lnSpc>
              <a:buFont typeface="Wingdings" pitchFamily="2" charset="2"/>
              <a:buChar char="ü"/>
              <a:defRPr/>
            </a:pPr>
            <a:r>
              <a:rPr lang="hr-HR" altLang="fr-FR" sz="1800" dirty="0" smtClean="0"/>
              <a:t>G</a:t>
            </a:r>
            <a:r>
              <a:rPr lang="en-US" altLang="fr-FR" sz="1800" dirty="0" err="1" smtClean="0"/>
              <a:t>estagen</a:t>
            </a:r>
            <a:r>
              <a:rPr lang="hr-HR" altLang="fr-FR" sz="1800" dirty="0" err="1" smtClean="0"/>
              <a:t>ski</a:t>
            </a:r>
            <a:r>
              <a:rPr lang="en-US" altLang="fr-FR" sz="1800" dirty="0" smtClean="0"/>
              <a:t> </a:t>
            </a:r>
            <a:r>
              <a:rPr lang="en-US" altLang="fr-FR" sz="1800" dirty="0" err="1" smtClean="0"/>
              <a:t>učinci</a:t>
            </a:r>
            <a:r>
              <a:rPr lang="en-US" altLang="fr-FR" sz="1800" dirty="0" smtClean="0"/>
              <a:t> </a:t>
            </a:r>
            <a:r>
              <a:rPr lang="en-US" altLang="fr-FR" sz="1800" dirty="0" err="1" smtClean="0"/>
              <a:t>didrogesterona</a:t>
            </a:r>
            <a:r>
              <a:rPr lang="en-US" altLang="fr-FR" sz="1800" dirty="0" smtClean="0"/>
              <a:t> </a:t>
            </a:r>
            <a:r>
              <a:rPr lang="hr-HR" altLang="fr-FR" sz="1800" dirty="0" smtClean="0"/>
              <a:t>gotovo </a:t>
            </a:r>
            <a:r>
              <a:rPr lang="en-US" altLang="fr-FR" sz="1800" dirty="0" err="1" smtClean="0"/>
              <a:t>su</a:t>
            </a:r>
            <a:r>
              <a:rPr lang="en-US" altLang="fr-FR" sz="1800" dirty="0" smtClean="0"/>
              <a:t> </a:t>
            </a:r>
            <a:r>
              <a:rPr lang="en-US" altLang="fr-FR" sz="1800" dirty="0" err="1" smtClean="0"/>
              <a:t>ograničeni</a:t>
            </a:r>
            <a:r>
              <a:rPr lang="en-US" altLang="fr-FR" sz="1800" dirty="0" smtClean="0"/>
              <a:t> </a:t>
            </a:r>
            <a:r>
              <a:rPr lang="en-US" altLang="fr-FR" sz="1800" dirty="0" err="1" smtClean="0"/>
              <a:t>na</a:t>
            </a:r>
            <a:r>
              <a:rPr lang="en-US" altLang="fr-FR" sz="1800" dirty="0" smtClean="0"/>
              <a:t> </a:t>
            </a:r>
            <a:r>
              <a:rPr lang="en-US" altLang="fr-FR" sz="1800" dirty="0" err="1" smtClean="0"/>
              <a:t>endometrij</a:t>
            </a:r>
            <a:r>
              <a:rPr lang="en-US" altLang="fr-FR" sz="1800" dirty="0" smtClean="0"/>
              <a:t>, </a:t>
            </a:r>
            <a:r>
              <a:rPr lang="en-US" altLang="fr-FR" sz="1800" dirty="0" err="1" smtClean="0"/>
              <a:t>rodnicu</a:t>
            </a:r>
            <a:r>
              <a:rPr lang="en-US" altLang="fr-FR" sz="1800" dirty="0" smtClean="0"/>
              <a:t> </a:t>
            </a:r>
            <a:r>
              <a:rPr lang="hr-HR" altLang="fr-FR" sz="1800" dirty="0" smtClean="0"/>
              <a:t>i </a:t>
            </a:r>
            <a:r>
              <a:rPr lang="en-US" altLang="fr-FR" sz="1800" dirty="0" err="1" smtClean="0"/>
              <a:t>sluznicu</a:t>
            </a:r>
            <a:r>
              <a:rPr lang="en-US" altLang="fr-FR" sz="1800" dirty="0" smtClean="0"/>
              <a:t> </a:t>
            </a:r>
            <a:r>
              <a:rPr lang="en-US" altLang="fr-FR" sz="1800" dirty="0" err="1" smtClean="0"/>
              <a:t>vrata</a:t>
            </a:r>
            <a:r>
              <a:rPr lang="en-US" altLang="fr-FR" sz="1800" dirty="0" smtClean="0"/>
              <a:t> </a:t>
            </a:r>
            <a:r>
              <a:rPr lang="en-US" altLang="fr-FR" sz="1800" dirty="0" err="1" smtClean="0"/>
              <a:t>maternice</a:t>
            </a:r>
            <a:r>
              <a:rPr lang="en-US" altLang="fr-FR" sz="1800" dirty="0" smtClean="0"/>
              <a:t>.</a:t>
            </a:r>
          </a:p>
        </p:txBody>
      </p:sp>
      <p:sp>
        <p:nvSpPr>
          <p:cNvPr id="8196" name="Text Box 34"/>
          <p:cNvSpPr txBox="1">
            <a:spLocks noChangeArrowheads="1"/>
          </p:cNvSpPr>
          <p:nvPr/>
        </p:nvSpPr>
        <p:spPr bwMode="auto">
          <a:xfrm>
            <a:off x="5916613" y="6156325"/>
            <a:ext cx="3151187" cy="549275"/>
          </a:xfrm>
          <a:prstGeom prst="rect">
            <a:avLst/>
          </a:prstGeom>
          <a:noFill/>
          <a:ln w="9525">
            <a:noFill/>
            <a:miter lim="800000"/>
            <a:headEnd/>
            <a:tailEnd/>
          </a:ln>
        </p:spPr>
        <p:txBody>
          <a:bodyPr wrap="none">
            <a:spAutoFit/>
          </a:bodyPr>
          <a:lstStyle/>
          <a:p>
            <a:pPr marL="457200" indent="-457200" defTabSz="914400" eaLnBrk="0" hangingPunct="0">
              <a:lnSpc>
                <a:spcPct val="100000"/>
              </a:lnSpc>
              <a:buClrTx/>
              <a:buSzTx/>
              <a:buFontTx/>
              <a:buAutoNum type="arabicPeriod"/>
            </a:pPr>
            <a:r>
              <a:rPr lang="hr-HR" sz="1000" dirty="0">
                <a:solidFill>
                  <a:schemeClr val="tx1"/>
                </a:solidFill>
                <a:cs typeface="Arial" pitchFamily="34" charset="0"/>
              </a:rPr>
              <a:t>Duphaston SmPC</a:t>
            </a:r>
            <a:r>
              <a:rPr lang="en-GB" sz="1000" dirty="0">
                <a:solidFill>
                  <a:schemeClr val="tx1"/>
                </a:solidFill>
                <a:cs typeface="Arial" pitchFamily="34" charset="0"/>
              </a:rPr>
              <a:t>.</a:t>
            </a:r>
            <a:endParaRPr lang="hr-HR" sz="1000" dirty="0">
              <a:solidFill>
                <a:schemeClr val="tx1"/>
              </a:solidFill>
              <a:cs typeface="Arial" pitchFamily="34" charset="0"/>
            </a:endParaRPr>
          </a:p>
          <a:p>
            <a:pPr marL="457200" indent="-457200" defTabSz="914400" eaLnBrk="0" hangingPunct="0">
              <a:lnSpc>
                <a:spcPct val="100000"/>
              </a:lnSpc>
              <a:buClrTx/>
              <a:buSzTx/>
              <a:buFontTx/>
              <a:buAutoNum type="arabicPeriod"/>
            </a:pPr>
            <a:endParaRPr lang="en-US" sz="1000" dirty="0">
              <a:solidFill>
                <a:srgbClr val="000000"/>
              </a:solidFill>
              <a:latin typeface="Helvetica" charset="0"/>
              <a:cs typeface="Arial" pitchFamily="34" charset="0"/>
            </a:endParaRPr>
          </a:p>
          <a:p>
            <a:pPr marL="457200" indent="-457200" defTabSz="914400" eaLnBrk="0" hangingPunct="0">
              <a:lnSpc>
                <a:spcPct val="100000"/>
              </a:lnSpc>
              <a:buClrTx/>
              <a:buSzTx/>
              <a:buFontTx/>
              <a:buAutoNum type="arabicPeriod"/>
            </a:pPr>
            <a:r>
              <a:rPr lang="en-US" sz="1000" dirty="0">
                <a:solidFill>
                  <a:srgbClr val="000000"/>
                </a:solidFill>
                <a:latin typeface="Helvetica" charset="0"/>
                <a:cs typeface="Arial" pitchFamily="34" charset="0"/>
              </a:rPr>
              <a:t> </a:t>
            </a:r>
            <a:r>
              <a:rPr lang="en-US" sz="1000" dirty="0">
                <a:solidFill>
                  <a:schemeClr val="tx1"/>
                </a:solidFill>
                <a:latin typeface="Helvetica" charset="0"/>
                <a:cs typeface="Arial" pitchFamily="34" charset="0"/>
              </a:rPr>
              <a:t>Schindler A. et al. </a:t>
            </a:r>
            <a:r>
              <a:rPr lang="en-US" sz="1000" dirty="0" err="1">
                <a:solidFill>
                  <a:schemeClr val="tx1"/>
                </a:solidFill>
                <a:latin typeface="Helvetica" charset="0"/>
                <a:cs typeface="Arial" pitchFamily="34" charset="0"/>
              </a:rPr>
              <a:t>Maturitas</a:t>
            </a:r>
            <a:r>
              <a:rPr lang="en-US" sz="1000" dirty="0">
                <a:solidFill>
                  <a:schemeClr val="tx1"/>
                </a:solidFill>
                <a:latin typeface="Helvetica" charset="0"/>
                <a:cs typeface="Arial" pitchFamily="34" charset="0"/>
              </a:rPr>
              <a:t> 65S; 2009: 3-11</a:t>
            </a:r>
          </a:p>
        </p:txBody>
      </p:sp>
      <p:sp>
        <p:nvSpPr>
          <p:cNvPr id="599044" name="Rectangle 4"/>
          <p:cNvSpPr>
            <a:spLocks noChangeArrowheads="1"/>
          </p:cNvSpPr>
          <p:nvPr/>
        </p:nvSpPr>
        <p:spPr bwMode="auto">
          <a:xfrm>
            <a:off x="503238" y="44450"/>
            <a:ext cx="8964612" cy="927100"/>
          </a:xfrm>
          <a:prstGeom prst="rect">
            <a:avLst/>
          </a:prstGeom>
          <a:noFill/>
          <a:ln w="9525">
            <a:noFill/>
            <a:round/>
            <a:headEnd/>
            <a:tailEnd/>
          </a:ln>
          <a:effectLst/>
        </p:spPr>
        <p:txBody>
          <a:bodyPr lIns="0" tIns="0" rIns="0" bIns="0" anchor="b"/>
          <a:lstStyle/>
          <a:p>
            <a:pPr>
              <a:defRPr/>
            </a:pPr>
            <a:r>
              <a:rPr lang="hr-HR" sz="2800">
                <a:solidFill>
                  <a:srgbClr val="2A8DBA"/>
                </a:solidFill>
                <a:effectLst>
                  <a:outerShdw blurRad="38100" dist="38100" dir="2700000" algn="tl">
                    <a:srgbClr val="C0C0C0"/>
                  </a:outerShdw>
                </a:effectLst>
              </a:rPr>
              <a:t>Prednosti didrogesterona</a:t>
            </a:r>
            <a:r>
              <a:rPr lang="hr-HR" altLang="fr-FR" sz="2800" baseline="30000">
                <a:solidFill>
                  <a:srgbClr val="2A8DBA"/>
                </a:solidFill>
                <a:effectLst>
                  <a:outerShdw blurRad="38100" dist="38100" dir="2700000" algn="tl">
                    <a:srgbClr val="C0C0C0"/>
                  </a:outerShdw>
                </a:effectLst>
              </a:rPr>
              <a:t>1,2</a:t>
            </a:r>
            <a:endParaRPr lang="en-GB" sz="2800" baseline="30000">
              <a:solidFill>
                <a:srgbClr val="2A8DBA"/>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70" name="Rectangle 6"/>
          <p:cNvSpPr>
            <a:spLocks noGrp="1" noChangeArrowheads="1"/>
          </p:cNvSpPr>
          <p:nvPr>
            <p:ph type="title"/>
          </p:nvPr>
        </p:nvSpPr>
        <p:spPr/>
        <p:txBody>
          <a:bodyPr>
            <a:normAutofit fontScale="90000"/>
          </a:bodyPr>
          <a:lstStyle/>
          <a:p>
            <a:pPr eaLnBrk="1" hangingPunct="1">
              <a:defRPr/>
            </a:pPr>
            <a:r>
              <a:rPr lang="hr-HR" dirty="0" err="1" smtClean="0">
                <a:effectLst>
                  <a:outerShdw blurRad="38100" dist="38100" dir="2700000" algn="tl">
                    <a:srgbClr val="C0C0C0"/>
                  </a:outerShdw>
                </a:effectLst>
              </a:rPr>
              <a:t>Didrogesteron</a:t>
            </a:r>
            <a:r>
              <a:rPr lang="hr-HR" dirty="0" smtClean="0">
                <a:effectLst>
                  <a:outerShdw blurRad="38100" dist="38100" dir="2700000" algn="tl">
                    <a:srgbClr val="C0C0C0"/>
                  </a:outerShdw>
                </a:effectLst>
              </a:rPr>
              <a:t> – široko primjenjivi gestagen za liječenje:</a:t>
            </a:r>
            <a:endParaRPr lang="en-GB" dirty="0" smtClean="0">
              <a:effectLst>
                <a:outerShdw blurRad="38100" dist="38100" dir="2700000" algn="tl">
                  <a:srgbClr val="C0C0C0"/>
                </a:outerShdw>
              </a:effectLst>
            </a:endParaRPr>
          </a:p>
        </p:txBody>
      </p:sp>
      <p:sp>
        <p:nvSpPr>
          <p:cNvPr id="9218" name="Date Placeholder 3"/>
          <p:cNvSpPr>
            <a:spLocks noGrp="1"/>
          </p:cNvSpPr>
          <p:nvPr>
            <p:ph type="dt" sz="half" idx="10"/>
          </p:nvPr>
        </p:nvSpPr>
        <p:spPr>
          <a:noFill/>
        </p:spPr>
        <p:txBody>
          <a:bodyPr/>
          <a:lstStyle/>
          <a:p>
            <a:r>
              <a:rPr lang="sr-Latn-CS" smtClean="0"/>
              <a:t>Šibenik, svibanj 2014.                  </a:t>
            </a:r>
            <a:endParaRPr lang="en-GB" smtClean="0"/>
          </a:p>
        </p:txBody>
      </p:sp>
      <p:sp>
        <p:nvSpPr>
          <p:cNvPr id="9220" name="Content Placeholder 2"/>
          <p:cNvSpPr>
            <a:spLocks/>
          </p:cNvSpPr>
          <p:nvPr/>
        </p:nvSpPr>
        <p:spPr bwMode="auto">
          <a:xfrm>
            <a:off x="595313" y="1828800"/>
            <a:ext cx="8153400" cy="4037012"/>
          </a:xfrm>
          <a:prstGeom prst="rect">
            <a:avLst/>
          </a:prstGeom>
          <a:noFill/>
          <a:ln w="9525">
            <a:noFill/>
            <a:miter lim="800000"/>
            <a:headEnd/>
            <a:tailEnd/>
          </a:ln>
        </p:spPr>
        <p:txBody>
          <a:bodyPr/>
          <a:lstStyle/>
          <a:p>
            <a:pPr marL="419100" indent="-419100">
              <a:lnSpc>
                <a:spcPct val="103000"/>
              </a:lnSpc>
              <a:spcAft>
                <a:spcPts val="1375"/>
              </a:spcAft>
              <a:buFont typeface="+mj-lt"/>
              <a:buAutoNum type="arabicPeriod"/>
            </a:pPr>
            <a:r>
              <a:rPr lang="hr-HR" u="sng" dirty="0"/>
              <a:t>Regulacija menstruacijskog ciklusa</a:t>
            </a:r>
          </a:p>
          <a:p>
            <a:pPr marL="419100" indent="-419100">
              <a:lnSpc>
                <a:spcPct val="103000"/>
              </a:lnSpc>
              <a:spcAft>
                <a:spcPts val="1375"/>
              </a:spcAft>
              <a:buFont typeface="+mj-lt"/>
              <a:buAutoNum type="arabicPeriod"/>
            </a:pPr>
            <a:r>
              <a:rPr lang="hr-HR" u="sng" dirty="0"/>
              <a:t>Endometrioza</a:t>
            </a:r>
          </a:p>
          <a:p>
            <a:pPr marL="419100" indent="-419100">
              <a:lnSpc>
                <a:spcPct val="103000"/>
              </a:lnSpc>
              <a:spcAft>
                <a:spcPts val="1375"/>
              </a:spcAft>
              <a:buFont typeface="+mj-lt"/>
              <a:buAutoNum type="arabicPeriod"/>
            </a:pPr>
            <a:r>
              <a:rPr lang="hr-HR" u="sng" dirty="0"/>
              <a:t>Dismenoreja</a:t>
            </a:r>
          </a:p>
          <a:p>
            <a:pPr marL="419100" indent="-419100">
              <a:lnSpc>
                <a:spcPct val="103000"/>
              </a:lnSpc>
              <a:spcAft>
                <a:spcPts val="1375"/>
              </a:spcAft>
              <a:buFont typeface="+mj-lt"/>
              <a:buAutoNum type="arabicPeriod"/>
            </a:pPr>
            <a:r>
              <a:rPr lang="hr-HR" u="sng" dirty="0" smtClean="0">
                <a:solidFill>
                  <a:srgbClr val="000000"/>
                </a:solidFill>
              </a:rPr>
              <a:t>Pobačaj </a:t>
            </a:r>
            <a:r>
              <a:rPr lang="hr-HR" u="sng" dirty="0">
                <a:solidFill>
                  <a:srgbClr val="000000"/>
                </a:solidFill>
              </a:rPr>
              <a:t>uzrokovan manjkom progesterona </a:t>
            </a:r>
          </a:p>
          <a:p>
            <a:pPr marL="990600" lvl="4" indent="-304800">
              <a:lnSpc>
                <a:spcPct val="103000"/>
              </a:lnSpc>
              <a:spcAft>
                <a:spcPts val="600"/>
              </a:spcAft>
              <a:buFont typeface="+mj-lt"/>
              <a:buAutoNum type="arabicPeriod"/>
            </a:pPr>
            <a:r>
              <a:rPr lang="hr-HR" sz="1000" dirty="0">
                <a:solidFill>
                  <a:srgbClr val="000000"/>
                </a:solidFill>
              </a:rPr>
              <a:t>prijeteći pobačaj</a:t>
            </a:r>
          </a:p>
          <a:p>
            <a:pPr marL="990600" lvl="4" indent="-304800">
              <a:lnSpc>
                <a:spcPct val="103000"/>
              </a:lnSpc>
              <a:spcAft>
                <a:spcPts val="600"/>
              </a:spcAft>
              <a:buFont typeface="+mj-lt"/>
              <a:buAutoNum type="arabicPeriod"/>
            </a:pPr>
            <a:r>
              <a:rPr lang="hr-HR" sz="1000" dirty="0">
                <a:solidFill>
                  <a:srgbClr val="000000"/>
                </a:solidFill>
              </a:rPr>
              <a:t>habitualni pobačaj</a:t>
            </a:r>
          </a:p>
          <a:p>
            <a:pPr marL="419100" indent="-419100">
              <a:lnSpc>
                <a:spcPct val="103000"/>
              </a:lnSpc>
              <a:spcAft>
                <a:spcPts val="1375"/>
              </a:spcAft>
              <a:buFont typeface="+mj-lt"/>
              <a:buAutoNum type="arabicPeriod"/>
            </a:pPr>
            <a:r>
              <a:rPr lang="hr-HR" u="sng" dirty="0"/>
              <a:t>Ciklička dopuna terapiji estrogenom, u žena s očuvanom maternicom</a:t>
            </a:r>
          </a:p>
          <a:p>
            <a:pPr marL="990600" lvl="4" indent="-304800">
              <a:lnSpc>
                <a:spcPct val="100000"/>
              </a:lnSpc>
              <a:buFont typeface="+mj-lt"/>
              <a:buAutoNum type="arabicPeriod"/>
            </a:pPr>
            <a:r>
              <a:rPr lang="hr-HR" sz="1200" dirty="0"/>
              <a:t>poremećaji u peri- i postmenopauzi i pri osteoporozi, za sprječavanje hiperplazije endometrija,</a:t>
            </a:r>
          </a:p>
          <a:p>
            <a:pPr marL="990600" lvl="4" indent="-304800">
              <a:lnSpc>
                <a:spcPct val="100000"/>
              </a:lnSpc>
              <a:buFont typeface="+mj-lt"/>
              <a:buAutoNum type="arabicPeriod"/>
            </a:pPr>
            <a:r>
              <a:rPr lang="hr-HR" sz="1200" dirty="0"/>
              <a:t>disfunkcijsko krvarenje maternice, </a:t>
            </a:r>
          </a:p>
          <a:p>
            <a:pPr marL="990600" lvl="4" indent="-304800">
              <a:lnSpc>
                <a:spcPct val="100000"/>
              </a:lnSpc>
              <a:buFont typeface="+mj-lt"/>
              <a:buAutoNum type="arabicPeriod"/>
            </a:pPr>
            <a:r>
              <a:rPr lang="hr-HR" sz="1200" dirty="0"/>
              <a:t>sekundarna amenoreja.</a:t>
            </a:r>
            <a:r>
              <a:rPr lang="hr-HR" sz="1400" dirty="0"/>
              <a:t> </a:t>
            </a:r>
          </a:p>
          <a:p>
            <a:pPr marL="419100" indent="-419100">
              <a:lnSpc>
                <a:spcPct val="103000"/>
              </a:lnSpc>
              <a:spcAft>
                <a:spcPts val="1375"/>
              </a:spcAft>
              <a:buFont typeface="+mj-lt"/>
              <a:buAutoNum type="arabicPeriod"/>
            </a:pPr>
            <a:r>
              <a:rPr lang="hr-HR" u="sng" dirty="0" smtClean="0">
                <a:solidFill>
                  <a:srgbClr val="00B0F0"/>
                </a:solidFill>
              </a:rPr>
              <a:t>Neplodnost</a:t>
            </a:r>
            <a:r>
              <a:rPr lang="hr-HR" dirty="0" smtClean="0">
                <a:solidFill>
                  <a:srgbClr val="00B0F0"/>
                </a:solidFill>
              </a:rPr>
              <a:t> – insuficijencija/podrška žutom tijelu</a:t>
            </a:r>
          </a:p>
          <a:p>
            <a:pPr marL="419100" indent="-419100">
              <a:lnSpc>
                <a:spcPct val="103000"/>
              </a:lnSpc>
              <a:spcAft>
                <a:spcPts val="1375"/>
              </a:spcAft>
              <a:buFont typeface="+mj-lt"/>
              <a:buAutoNum type="arabicPeriod"/>
            </a:pPr>
            <a:endParaRPr lang="hr-HR"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half" idx="10"/>
          </p:nvPr>
        </p:nvSpPr>
        <p:spPr>
          <a:noFill/>
        </p:spPr>
        <p:txBody>
          <a:bodyPr/>
          <a:lstStyle/>
          <a:p>
            <a:r>
              <a:rPr lang="sr-Latn-CS" smtClean="0"/>
              <a:t>Šibenik, svibanj 2014.                  </a:t>
            </a:r>
            <a:endParaRPr lang="en-GB" smtClean="0"/>
          </a:p>
        </p:txBody>
      </p:sp>
      <p:pic>
        <p:nvPicPr>
          <p:cNvPr id="10243" name="Picture 2"/>
          <p:cNvPicPr>
            <a:picLocks noChangeAspect="1" noChangeArrowheads="1"/>
          </p:cNvPicPr>
          <p:nvPr/>
        </p:nvPicPr>
        <p:blipFill>
          <a:blip r:embed="rId3" cstate="print"/>
          <a:srcRect/>
          <a:stretch>
            <a:fillRect/>
          </a:stretch>
        </p:blipFill>
        <p:spPr bwMode="auto">
          <a:xfrm>
            <a:off x="1593850" y="1484313"/>
            <a:ext cx="6102350" cy="2587625"/>
          </a:xfrm>
          <a:prstGeom prst="rect">
            <a:avLst/>
          </a:prstGeom>
          <a:noFill/>
          <a:ln w="9525">
            <a:noFill/>
            <a:miter lim="800000"/>
            <a:headEnd/>
            <a:tailEnd/>
          </a:ln>
        </p:spPr>
      </p:pic>
      <p:sp>
        <p:nvSpPr>
          <p:cNvPr id="10244" name="Text Box 3"/>
          <p:cNvSpPr txBox="1">
            <a:spLocks noChangeArrowheads="1"/>
          </p:cNvSpPr>
          <p:nvPr/>
        </p:nvSpPr>
        <p:spPr bwMode="auto">
          <a:xfrm>
            <a:off x="500063" y="4341813"/>
            <a:ext cx="8137525" cy="1016000"/>
          </a:xfrm>
          <a:prstGeom prst="rect">
            <a:avLst/>
          </a:prstGeom>
          <a:noFill/>
          <a:ln w="11113" algn="ctr">
            <a:noFill/>
            <a:miter lim="800000"/>
            <a:headEnd/>
            <a:tailEnd/>
          </a:ln>
        </p:spPr>
        <p:txBody>
          <a:bodyPr>
            <a:spAutoFit/>
          </a:bodyPr>
          <a:lstStyle/>
          <a:p>
            <a:pPr defTabSz="914400">
              <a:lnSpc>
                <a:spcPct val="100000"/>
              </a:lnSpc>
              <a:buClrTx/>
              <a:buSzTx/>
              <a:buFontTx/>
              <a:buNone/>
            </a:pPr>
            <a:r>
              <a:rPr lang="hr-HR">
                <a:solidFill>
                  <a:srgbClr val="FF0000"/>
                </a:solidFill>
                <a:cs typeface="Arial" pitchFamily="34" charset="0"/>
              </a:rPr>
              <a:t>Progesteronom potaknuti T limfociti (CD8 +) stvaraju progesteronom induciran blokirajući faktor (PIBF), imunomodulatorni protein</a:t>
            </a:r>
          </a:p>
          <a:p>
            <a:pPr defTabSz="914400">
              <a:lnSpc>
                <a:spcPct val="100000"/>
              </a:lnSpc>
              <a:buClrTx/>
              <a:buSzTx/>
              <a:buFontTx/>
              <a:buNone/>
            </a:pPr>
            <a:r>
              <a:rPr lang="hr-HR">
                <a:solidFill>
                  <a:srgbClr val="FF0000"/>
                </a:solidFill>
                <a:cs typeface="Arial" pitchFamily="34" charset="0"/>
              </a:rPr>
              <a:t>Receptori se stvaraju kao odgovor na fetalne Ag</a:t>
            </a:r>
          </a:p>
        </p:txBody>
      </p:sp>
      <p:sp>
        <p:nvSpPr>
          <p:cNvPr id="510982" name="Rectangle 6"/>
          <p:cNvSpPr>
            <a:spLocks noChangeArrowheads="1"/>
          </p:cNvSpPr>
          <p:nvPr/>
        </p:nvSpPr>
        <p:spPr bwMode="auto">
          <a:xfrm>
            <a:off x="441325" y="6350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sz="2800">
                <a:solidFill>
                  <a:srgbClr val="2A8DBA"/>
                </a:solidFill>
                <a:effectLst>
                  <a:outerShdw blurRad="38100" dist="38100" dir="2700000" algn="tl">
                    <a:srgbClr val="C0C0C0"/>
                  </a:outerShdw>
                </a:effectLst>
              </a:rPr>
              <a:t>Veza između endokrinog i imunološkog sustava</a:t>
            </a:r>
            <a:r>
              <a:rPr lang="hr-HR" sz="2800" baseline="30000">
                <a:solidFill>
                  <a:srgbClr val="2A8DBA"/>
                </a:solidFill>
                <a:effectLst>
                  <a:outerShdw blurRad="38100" dist="38100" dir="2700000" algn="tl">
                    <a:srgbClr val="C0C0C0"/>
                  </a:outerShdw>
                </a:effectLst>
              </a:rPr>
              <a:t>1,2</a:t>
            </a:r>
            <a:endParaRPr lang="en-GB" sz="2800" baseline="30000">
              <a:solidFill>
                <a:srgbClr val="2A8DBA"/>
              </a:solidFill>
              <a:effectLst>
                <a:outerShdw blurRad="38100" dist="38100" dir="2700000" algn="tl">
                  <a:srgbClr val="C0C0C0"/>
                </a:outerShdw>
              </a:effectLst>
            </a:endParaRPr>
          </a:p>
        </p:txBody>
      </p:sp>
      <p:sp>
        <p:nvSpPr>
          <p:cNvPr id="7" name="Foliennummernplatzhalter 2"/>
          <p:cNvSpPr txBox="1">
            <a:spLocks noGrp="1"/>
          </p:cNvSpPr>
          <p:nvPr/>
        </p:nvSpPr>
        <p:spPr bwMode="auto">
          <a:xfrm>
            <a:off x="4894263" y="5876925"/>
            <a:ext cx="4249737" cy="720725"/>
          </a:xfrm>
          <a:prstGeom prst="rect">
            <a:avLst/>
          </a:prstGeom>
          <a:noFill/>
          <a:ln w="9525">
            <a:noFill/>
            <a:miter lim="800000"/>
            <a:headEnd/>
            <a:tailEnd/>
          </a:ln>
        </p:spPr>
        <p:txBody>
          <a:bodyPr anchor="ctr"/>
          <a:lstStyle/>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cs typeface="Arial" pitchFamily="34" charset="0"/>
              </a:rPr>
              <a:t>Szekeres-Bartho &amp; Wegmann </a:t>
            </a:r>
            <a:r>
              <a:rPr lang="en-US" sz="1000" dirty="0">
                <a:solidFill>
                  <a:schemeClr val="tx2">
                    <a:lumMod val="95000"/>
                    <a:lumOff val="5000"/>
                  </a:schemeClr>
                </a:solidFill>
              </a:rPr>
              <a:t>J </a:t>
            </a:r>
            <a:r>
              <a:rPr lang="en-US" sz="1000" dirty="0" err="1">
                <a:solidFill>
                  <a:schemeClr val="tx2">
                    <a:lumMod val="95000"/>
                    <a:lumOff val="5000"/>
                  </a:schemeClr>
                </a:solidFill>
              </a:rPr>
              <a:t>Reprod</a:t>
            </a:r>
            <a:r>
              <a:rPr lang="en-US" sz="1000" dirty="0">
                <a:solidFill>
                  <a:schemeClr val="tx2">
                    <a:lumMod val="95000"/>
                    <a:lumOff val="5000"/>
                  </a:schemeClr>
                </a:solidFill>
              </a:rPr>
              <a:t> </a:t>
            </a:r>
            <a:r>
              <a:rPr lang="en-US" sz="1000" dirty="0" err="1">
                <a:solidFill>
                  <a:schemeClr val="tx2">
                    <a:lumMod val="95000"/>
                    <a:lumOff val="5000"/>
                  </a:schemeClr>
                </a:solidFill>
              </a:rPr>
              <a:t>Immunol</a:t>
            </a:r>
            <a:r>
              <a:rPr lang="en-US" sz="1000" dirty="0">
                <a:solidFill>
                  <a:schemeClr val="tx2">
                    <a:lumMod val="95000"/>
                    <a:lumOff val="5000"/>
                  </a:schemeClr>
                </a:solidFill>
              </a:rPr>
              <a:t> 1996; 31: 81-95.</a:t>
            </a:r>
            <a:endParaRPr lang="hr-HR" sz="1000" dirty="0">
              <a:solidFill>
                <a:schemeClr val="tx2">
                  <a:lumMod val="95000"/>
                  <a:lumOff val="5000"/>
                </a:schemeClr>
              </a:solidFill>
            </a:endParaRPr>
          </a:p>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rPr>
              <a:t>Szekeres-Bartho </a:t>
            </a:r>
            <a:r>
              <a:rPr lang="en-US" sz="1000" dirty="0">
                <a:solidFill>
                  <a:schemeClr val="tx2">
                    <a:lumMod val="95000"/>
                    <a:lumOff val="5000"/>
                  </a:schemeClr>
                </a:solidFill>
              </a:rPr>
              <a:t> Intern Rev </a:t>
            </a:r>
            <a:r>
              <a:rPr lang="en-US" sz="1000" dirty="0" err="1">
                <a:solidFill>
                  <a:schemeClr val="tx2">
                    <a:lumMod val="95000"/>
                    <a:lumOff val="5000"/>
                  </a:schemeClr>
                </a:solidFill>
              </a:rPr>
              <a:t>Immunol</a:t>
            </a:r>
            <a:r>
              <a:rPr lang="en-US" sz="1000" dirty="0">
                <a:solidFill>
                  <a:schemeClr val="tx2">
                    <a:lumMod val="95000"/>
                    <a:lumOff val="5000"/>
                  </a:schemeClr>
                </a:solidFill>
              </a:rPr>
              <a:t> 2002; 21: 471-495.</a:t>
            </a:r>
            <a:endParaRPr lang="de-DE" sz="1000" dirty="0">
              <a:solidFill>
                <a:schemeClr val="tx2">
                  <a:lumMod val="95000"/>
                  <a:lumOff val="5000"/>
                </a:schemeClr>
              </a:solidFill>
              <a:ea typeface="ヒラギノ角ゴ Pro W3" pitchFamily="12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half" idx="10"/>
          </p:nvPr>
        </p:nvSpPr>
        <p:spPr>
          <a:noFill/>
        </p:spPr>
        <p:txBody>
          <a:bodyPr/>
          <a:lstStyle/>
          <a:p>
            <a:r>
              <a:rPr lang="sr-Latn-CS" smtClean="0"/>
              <a:t>Šibenik, svibanj 2014.                  </a:t>
            </a:r>
            <a:endParaRPr lang="en-GB" smtClean="0"/>
          </a:p>
        </p:txBody>
      </p:sp>
      <p:pic>
        <p:nvPicPr>
          <p:cNvPr id="11267" name="Picture 2"/>
          <p:cNvPicPr>
            <a:picLocks noChangeAspect="1" noChangeArrowheads="1"/>
          </p:cNvPicPr>
          <p:nvPr/>
        </p:nvPicPr>
        <p:blipFill>
          <a:blip r:embed="rId3" cstate="print"/>
          <a:srcRect/>
          <a:stretch>
            <a:fillRect/>
          </a:stretch>
        </p:blipFill>
        <p:spPr bwMode="auto">
          <a:xfrm>
            <a:off x="1036638" y="1357313"/>
            <a:ext cx="7497762" cy="2524125"/>
          </a:xfrm>
          <a:prstGeom prst="rect">
            <a:avLst/>
          </a:prstGeom>
          <a:noFill/>
          <a:ln w="9525">
            <a:noFill/>
            <a:miter lim="800000"/>
            <a:headEnd/>
            <a:tailEnd/>
          </a:ln>
        </p:spPr>
      </p:pic>
      <p:sp>
        <p:nvSpPr>
          <p:cNvPr id="11268" name="Text Box 4"/>
          <p:cNvSpPr txBox="1">
            <a:spLocks noChangeArrowheads="1"/>
          </p:cNvSpPr>
          <p:nvPr/>
        </p:nvSpPr>
        <p:spPr bwMode="auto">
          <a:xfrm>
            <a:off x="755650" y="4221163"/>
            <a:ext cx="8137525" cy="2308225"/>
          </a:xfrm>
          <a:prstGeom prst="rect">
            <a:avLst/>
          </a:prstGeom>
          <a:noFill/>
          <a:ln w="11113" algn="ctr">
            <a:noFill/>
            <a:miter lim="800000"/>
            <a:headEnd/>
            <a:tailEnd/>
          </a:ln>
        </p:spPr>
        <p:txBody>
          <a:bodyPr>
            <a:spAutoFit/>
          </a:bodyPr>
          <a:lstStyle/>
          <a:p>
            <a:pPr defTabSz="914400">
              <a:lnSpc>
                <a:spcPct val="100000"/>
              </a:lnSpc>
              <a:buClrTx/>
              <a:buSzTx/>
              <a:buFontTx/>
              <a:buNone/>
            </a:pPr>
            <a:r>
              <a:rPr lang="hr-HR" sz="2400" dirty="0">
                <a:solidFill>
                  <a:srgbClr val="FF0000"/>
                </a:solidFill>
                <a:cs typeface="Arial" pitchFamily="34" charset="0"/>
              </a:rPr>
              <a:t>Progesteron – aktivator T-helper (Th2) odgovora, izaziva produkciju citokina prema imunoprotektivnom, Th2 </a:t>
            </a:r>
            <a:r>
              <a:rPr lang="hr-HR" sz="2400" dirty="0" smtClean="0">
                <a:solidFill>
                  <a:srgbClr val="FF0000"/>
                </a:solidFill>
                <a:cs typeface="Arial" pitchFamily="34" charset="0"/>
              </a:rPr>
              <a:t>stanju       proizvodnju </a:t>
            </a:r>
            <a:r>
              <a:rPr lang="hr-HR" sz="2400" dirty="0">
                <a:solidFill>
                  <a:srgbClr val="FF0000"/>
                </a:solidFill>
                <a:cs typeface="Arial" pitchFamily="34" charset="0"/>
              </a:rPr>
              <a:t>NO – povoljno djeluje na protok krvi i </a:t>
            </a:r>
            <a:r>
              <a:rPr lang="hr-HR" sz="2400" dirty="0" smtClean="0">
                <a:solidFill>
                  <a:srgbClr val="FF0000"/>
                </a:solidFill>
                <a:cs typeface="Arial" pitchFamily="34" charset="0"/>
              </a:rPr>
              <a:t>opskrbu s O</a:t>
            </a:r>
            <a:r>
              <a:rPr lang="hr-HR" sz="2400" baseline="-25000" dirty="0" smtClean="0">
                <a:solidFill>
                  <a:srgbClr val="FF0000"/>
                </a:solidFill>
                <a:cs typeface="Arial" pitchFamily="34" charset="0"/>
              </a:rPr>
              <a:t>2</a:t>
            </a:r>
            <a:endParaRPr lang="hr-HR" sz="2400" dirty="0">
              <a:solidFill>
                <a:srgbClr val="FF0000"/>
              </a:solidFill>
              <a:cs typeface="Arial" pitchFamily="34" charset="0"/>
            </a:endParaRPr>
          </a:p>
          <a:p>
            <a:pPr defTabSz="914400">
              <a:lnSpc>
                <a:spcPct val="100000"/>
              </a:lnSpc>
              <a:buClrTx/>
              <a:buSzTx/>
              <a:buFontTx/>
              <a:buNone/>
            </a:pPr>
            <a:endParaRPr lang="hr-HR" sz="2400" dirty="0">
              <a:solidFill>
                <a:srgbClr val="FF0000"/>
              </a:solidFill>
              <a:cs typeface="Arial" pitchFamily="34" charset="0"/>
            </a:endParaRPr>
          </a:p>
          <a:p>
            <a:pPr defTabSz="914400">
              <a:lnSpc>
                <a:spcPct val="100000"/>
              </a:lnSpc>
              <a:buClrTx/>
              <a:buSzTx/>
              <a:buFontTx/>
              <a:buNone/>
            </a:pPr>
            <a:endParaRPr lang="hr-HR" sz="2400" dirty="0">
              <a:solidFill>
                <a:srgbClr val="FF0000"/>
              </a:solidFill>
              <a:cs typeface="Arial" pitchFamily="34" charset="0"/>
            </a:endParaRPr>
          </a:p>
        </p:txBody>
      </p:sp>
      <p:sp>
        <p:nvSpPr>
          <p:cNvPr id="513030" name="Rectangle 6"/>
          <p:cNvSpPr>
            <a:spLocks noChangeArrowheads="1"/>
          </p:cNvSpPr>
          <p:nvPr/>
        </p:nvSpPr>
        <p:spPr bwMode="auto">
          <a:xfrm>
            <a:off x="441325" y="6350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sz="2800">
                <a:solidFill>
                  <a:srgbClr val="2A8DBA"/>
                </a:solidFill>
                <a:effectLst>
                  <a:outerShdw blurRad="38100" dist="38100" dir="2700000" algn="tl">
                    <a:srgbClr val="C0C0C0"/>
                  </a:outerShdw>
                </a:effectLst>
              </a:rPr>
              <a:t>Veza između endokrinog i imunološkog sustava</a:t>
            </a:r>
            <a:r>
              <a:rPr lang="hr-HR" sz="2800" baseline="30000">
                <a:solidFill>
                  <a:srgbClr val="2A8DBA"/>
                </a:solidFill>
                <a:effectLst>
                  <a:outerShdw blurRad="38100" dist="38100" dir="2700000" algn="tl">
                    <a:srgbClr val="C0C0C0"/>
                  </a:outerShdw>
                </a:effectLst>
              </a:rPr>
              <a:t>1,2</a:t>
            </a:r>
            <a:endParaRPr lang="en-GB" sz="2800" baseline="30000">
              <a:solidFill>
                <a:srgbClr val="2A8DBA"/>
              </a:solidFill>
              <a:effectLst>
                <a:outerShdw blurRad="38100" dist="38100" dir="2700000" algn="tl">
                  <a:srgbClr val="C0C0C0"/>
                </a:outerShdw>
              </a:effectLst>
            </a:endParaRPr>
          </a:p>
        </p:txBody>
      </p:sp>
      <p:sp>
        <p:nvSpPr>
          <p:cNvPr id="7" name="Foliennummernplatzhalter 2"/>
          <p:cNvSpPr txBox="1">
            <a:spLocks noGrp="1"/>
          </p:cNvSpPr>
          <p:nvPr/>
        </p:nvSpPr>
        <p:spPr bwMode="auto">
          <a:xfrm>
            <a:off x="4760913" y="5876925"/>
            <a:ext cx="4154487" cy="720725"/>
          </a:xfrm>
          <a:prstGeom prst="rect">
            <a:avLst/>
          </a:prstGeom>
          <a:noFill/>
          <a:ln w="9525">
            <a:noFill/>
            <a:miter lim="800000"/>
            <a:headEnd/>
            <a:tailEnd/>
          </a:ln>
        </p:spPr>
        <p:txBody>
          <a:bodyPr anchor="ctr"/>
          <a:lstStyle/>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cs typeface="Arial" pitchFamily="34" charset="0"/>
              </a:rPr>
              <a:t>Szekeres-Bartho &amp; Wegmann </a:t>
            </a:r>
            <a:r>
              <a:rPr lang="en-US" sz="1000" dirty="0">
                <a:solidFill>
                  <a:schemeClr val="tx2">
                    <a:lumMod val="95000"/>
                    <a:lumOff val="5000"/>
                  </a:schemeClr>
                </a:solidFill>
              </a:rPr>
              <a:t>J </a:t>
            </a:r>
            <a:r>
              <a:rPr lang="en-US" sz="1000" dirty="0" err="1">
                <a:solidFill>
                  <a:schemeClr val="tx2">
                    <a:lumMod val="95000"/>
                    <a:lumOff val="5000"/>
                  </a:schemeClr>
                </a:solidFill>
              </a:rPr>
              <a:t>Reprod</a:t>
            </a:r>
            <a:r>
              <a:rPr lang="en-US" sz="1000" dirty="0">
                <a:solidFill>
                  <a:schemeClr val="tx2">
                    <a:lumMod val="95000"/>
                    <a:lumOff val="5000"/>
                  </a:schemeClr>
                </a:solidFill>
              </a:rPr>
              <a:t> </a:t>
            </a:r>
            <a:r>
              <a:rPr lang="en-US" sz="1000" dirty="0" err="1">
                <a:solidFill>
                  <a:schemeClr val="tx2">
                    <a:lumMod val="95000"/>
                    <a:lumOff val="5000"/>
                  </a:schemeClr>
                </a:solidFill>
              </a:rPr>
              <a:t>Immunol</a:t>
            </a:r>
            <a:r>
              <a:rPr lang="en-US" sz="1000" dirty="0">
                <a:solidFill>
                  <a:schemeClr val="tx2">
                    <a:lumMod val="95000"/>
                    <a:lumOff val="5000"/>
                  </a:schemeClr>
                </a:solidFill>
              </a:rPr>
              <a:t> 1996; 31: 81-95.</a:t>
            </a:r>
            <a:endParaRPr lang="hr-HR" sz="1000" dirty="0">
              <a:solidFill>
                <a:schemeClr val="tx2">
                  <a:lumMod val="95000"/>
                  <a:lumOff val="5000"/>
                </a:schemeClr>
              </a:solidFill>
            </a:endParaRPr>
          </a:p>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rPr>
              <a:t>Szekeres-Bartho </a:t>
            </a:r>
            <a:r>
              <a:rPr lang="en-US" sz="1000" dirty="0">
                <a:solidFill>
                  <a:schemeClr val="tx2">
                    <a:lumMod val="95000"/>
                    <a:lumOff val="5000"/>
                  </a:schemeClr>
                </a:solidFill>
              </a:rPr>
              <a:t> Intern Rev </a:t>
            </a:r>
            <a:r>
              <a:rPr lang="en-US" sz="1000" dirty="0" err="1">
                <a:solidFill>
                  <a:schemeClr val="tx2">
                    <a:lumMod val="95000"/>
                    <a:lumOff val="5000"/>
                  </a:schemeClr>
                </a:solidFill>
              </a:rPr>
              <a:t>Immunol</a:t>
            </a:r>
            <a:r>
              <a:rPr lang="en-US" sz="1000" dirty="0">
                <a:solidFill>
                  <a:schemeClr val="tx2">
                    <a:lumMod val="95000"/>
                    <a:lumOff val="5000"/>
                  </a:schemeClr>
                </a:solidFill>
              </a:rPr>
              <a:t> 2002; 21: 471-495.</a:t>
            </a:r>
            <a:endParaRPr lang="de-DE" sz="1000" dirty="0">
              <a:solidFill>
                <a:schemeClr val="tx2">
                  <a:lumMod val="95000"/>
                  <a:lumOff val="5000"/>
                </a:schemeClr>
              </a:solidFill>
              <a:ea typeface="ヒラギノ角ゴ Pro W3" pitchFamily="124" charset="-128"/>
            </a:endParaRPr>
          </a:p>
        </p:txBody>
      </p:sp>
      <p:sp>
        <p:nvSpPr>
          <p:cNvPr id="11271" name="Up Arrow 7"/>
          <p:cNvSpPr>
            <a:spLocks noChangeArrowheads="1"/>
          </p:cNvSpPr>
          <p:nvPr/>
        </p:nvSpPr>
        <p:spPr bwMode="auto">
          <a:xfrm>
            <a:off x="1776413" y="4953000"/>
            <a:ext cx="357187" cy="428625"/>
          </a:xfrm>
          <a:prstGeom prst="upArrow">
            <a:avLst>
              <a:gd name="adj1" fmla="val 50000"/>
              <a:gd name="adj2" fmla="val 50000"/>
            </a:avLst>
          </a:prstGeom>
          <a:solidFill>
            <a:srgbClr val="CC0099"/>
          </a:solidFill>
          <a:ln w="9525" algn="ctr">
            <a:solidFill>
              <a:schemeClr val="tx1"/>
            </a:solidFill>
            <a:round/>
            <a:headEnd/>
            <a:tailEnd/>
          </a:ln>
        </p:spPr>
        <p:txBody>
          <a:bodyPr/>
          <a:lstStyle/>
          <a:p>
            <a:endParaRPr lang="hr-HR">
              <a:solidFill>
                <a:srgbClr val="FF66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half" idx="10"/>
          </p:nvPr>
        </p:nvSpPr>
        <p:spPr>
          <a:noFill/>
        </p:spPr>
        <p:txBody>
          <a:bodyPr/>
          <a:lstStyle/>
          <a:p>
            <a:r>
              <a:rPr lang="sr-Latn-CS" smtClean="0"/>
              <a:t>Šibenik, svibanj 2014.                  </a:t>
            </a:r>
            <a:endParaRPr lang="en-GB" smtClean="0"/>
          </a:p>
        </p:txBody>
      </p:sp>
      <p:pic>
        <p:nvPicPr>
          <p:cNvPr id="12291" name="Picture 2"/>
          <p:cNvPicPr>
            <a:picLocks noChangeAspect="1" noChangeArrowheads="1"/>
          </p:cNvPicPr>
          <p:nvPr/>
        </p:nvPicPr>
        <p:blipFill>
          <a:blip r:embed="rId3" cstate="print"/>
          <a:srcRect/>
          <a:stretch>
            <a:fillRect/>
          </a:stretch>
        </p:blipFill>
        <p:spPr bwMode="auto">
          <a:xfrm>
            <a:off x="955675" y="1295400"/>
            <a:ext cx="7121525" cy="1490663"/>
          </a:xfrm>
          <a:prstGeom prst="rect">
            <a:avLst/>
          </a:prstGeom>
          <a:noFill/>
          <a:ln w="9525">
            <a:noFill/>
            <a:miter lim="800000"/>
            <a:headEnd/>
            <a:tailEnd/>
          </a:ln>
        </p:spPr>
      </p:pic>
      <p:pic>
        <p:nvPicPr>
          <p:cNvPr id="12292" name="Picture 3"/>
          <p:cNvPicPr>
            <a:picLocks noChangeAspect="1" noChangeArrowheads="1"/>
          </p:cNvPicPr>
          <p:nvPr/>
        </p:nvPicPr>
        <p:blipFill>
          <a:blip r:embed="rId4" cstate="print"/>
          <a:srcRect/>
          <a:stretch>
            <a:fillRect/>
          </a:stretch>
        </p:blipFill>
        <p:spPr bwMode="auto">
          <a:xfrm>
            <a:off x="947737" y="2786063"/>
            <a:ext cx="7129463" cy="1357312"/>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srcRect/>
          <a:stretch>
            <a:fillRect/>
          </a:stretch>
        </p:blipFill>
        <p:spPr bwMode="auto">
          <a:xfrm>
            <a:off x="947737" y="4143375"/>
            <a:ext cx="7129463" cy="1214438"/>
          </a:xfrm>
          <a:prstGeom prst="rect">
            <a:avLst/>
          </a:prstGeom>
          <a:noFill/>
          <a:ln w="9525">
            <a:noFill/>
            <a:miter lim="800000"/>
            <a:headEnd/>
            <a:tailEnd/>
          </a:ln>
        </p:spPr>
      </p:pic>
      <p:sp>
        <p:nvSpPr>
          <p:cNvPr id="515078" name="Rectangle 6"/>
          <p:cNvSpPr>
            <a:spLocks noChangeArrowheads="1"/>
          </p:cNvSpPr>
          <p:nvPr/>
        </p:nvSpPr>
        <p:spPr bwMode="auto">
          <a:xfrm>
            <a:off x="441325" y="63500"/>
            <a:ext cx="8247063" cy="927100"/>
          </a:xfrm>
          <a:prstGeom prst="rect">
            <a:avLst/>
          </a:prstGeom>
          <a:noFill/>
          <a:ln w="9525">
            <a:noFill/>
            <a:round/>
            <a:headEnd/>
            <a:tailEnd/>
          </a:ln>
          <a:effectLst/>
        </p:spPr>
        <p:txBody>
          <a:bodyPr lIns="0" tIns="0" rIns="0" bIns="0" anchor="b"/>
          <a:lstStyle/>
          <a:p>
            <a:pPr>
              <a:lnSpc>
                <a:spcPct val="84000"/>
              </a:lnSpc>
              <a:buClr>
                <a:srgbClr val="2A8DBA"/>
              </a:buClr>
              <a:defRPr/>
            </a:pPr>
            <a:r>
              <a:rPr lang="hr-HR" sz="2800">
                <a:solidFill>
                  <a:srgbClr val="2A8DBA"/>
                </a:solidFill>
                <a:effectLst>
                  <a:outerShdw blurRad="38100" dist="38100" dir="2700000" algn="tl">
                    <a:srgbClr val="C0C0C0"/>
                  </a:outerShdw>
                </a:effectLst>
              </a:rPr>
              <a:t>Veza između endokrinog i imunološkog sustava</a:t>
            </a:r>
            <a:r>
              <a:rPr lang="hr-HR" sz="2800" baseline="30000">
                <a:solidFill>
                  <a:srgbClr val="2A8DBA"/>
                </a:solidFill>
                <a:effectLst>
                  <a:outerShdw blurRad="38100" dist="38100" dir="2700000" algn="tl">
                    <a:srgbClr val="C0C0C0"/>
                  </a:outerShdw>
                </a:effectLst>
              </a:rPr>
              <a:t>1,2</a:t>
            </a:r>
            <a:endParaRPr lang="en-GB" sz="2800" baseline="30000">
              <a:solidFill>
                <a:srgbClr val="2A8DBA"/>
              </a:solidFill>
              <a:effectLst>
                <a:outerShdw blurRad="38100" dist="38100" dir="2700000" algn="tl">
                  <a:srgbClr val="C0C0C0"/>
                </a:outerShdw>
              </a:effectLst>
            </a:endParaRPr>
          </a:p>
        </p:txBody>
      </p:sp>
      <p:sp>
        <p:nvSpPr>
          <p:cNvPr id="8" name="Foliennummernplatzhalter 2"/>
          <p:cNvSpPr txBox="1">
            <a:spLocks noGrp="1"/>
          </p:cNvSpPr>
          <p:nvPr/>
        </p:nvSpPr>
        <p:spPr bwMode="auto">
          <a:xfrm>
            <a:off x="4608513" y="5984875"/>
            <a:ext cx="4154487" cy="720725"/>
          </a:xfrm>
          <a:prstGeom prst="rect">
            <a:avLst/>
          </a:prstGeom>
          <a:noFill/>
          <a:ln w="9525">
            <a:noFill/>
            <a:miter lim="800000"/>
            <a:headEnd/>
            <a:tailEnd/>
          </a:ln>
        </p:spPr>
        <p:txBody>
          <a:bodyPr anchor="ctr"/>
          <a:lstStyle/>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cs typeface="Arial" pitchFamily="34" charset="0"/>
              </a:rPr>
              <a:t>Szekeres-Bartho &amp; Wegmann </a:t>
            </a:r>
            <a:r>
              <a:rPr lang="en-US" sz="1000" dirty="0">
                <a:solidFill>
                  <a:schemeClr val="tx2">
                    <a:lumMod val="95000"/>
                    <a:lumOff val="5000"/>
                  </a:schemeClr>
                </a:solidFill>
              </a:rPr>
              <a:t>J </a:t>
            </a:r>
            <a:r>
              <a:rPr lang="en-US" sz="1000" dirty="0" err="1">
                <a:solidFill>
                  <a:schemeClr val="tx2">
                    <a:lumMod val="95000"/>
                    <a:lumOff val="5000"/>
                  </a:schemeClr>
                </a:solidFill>
              </a:rPr>
              <a:t>Reprod</a:t>
            </a:r>
            <a:r>
              <a:rPr lang="en-US" sz="1000" dirty="0">
                <a:solidFill>
                  <a:schemeClr val="tx2">
                    <a:lumMod val="95000"/>
                    <a:lumOff val="5000"/>
                  </a:schemeClr>
                </a:solidFill>
              </a:rPr>
              <a:t> </a:t>
            </a:r>
            <a:r>
              <a:rPr lang="en-US" sz="1000" dirty="0" err="1">
                <a:solidFill>
                  <a:schemeClr val="tx2">
                    <a:lumMod val="95000"/>
                    <a:lumOff val="5000"/>
                  </a:schemeClr>
                </a:solidFill>
              </a:rPr>
              <a:t>Immunol</a:t>
            </a:r>
            <a:r>
              <a:rPr lang="en-US" sz="1000" dirty="0">
                <a:solidFill>
                  <a:schemeClr val="tx2">
                    <a:lumMod val="95000"/>
                    <a:lumOff val="5000"/>
                  </a:schemeClr>
                </a:solidFill>
              </a:rPr>
              <a:t> 1996; 31: 81-95.</a:t>
            </a:r>
            <a:endParaRPr lang="hr-HR" sz="1000" dirty="0">
              <a:solidFill>
                <a:schemeClr val="tx2">
                  <a:lumMod val="95000"/>
                  <a:lumOff val="5000"/>
                </a:schemeClr>
              </a:solidFill>
            </a:endParaRPr>
          </a:p>
          <a:p>
            <a:pPr marL="228600" indent="-228600" algn="just" defTabSz="457200">
              <a:lnSpc>
                <a:spcPts val="1600"/>
              </a:lnSpc>
              <a:buClrTx/>
              <a:buSzTx/>
              <a:buFontTx/>
              <a:buAutoNum type="arabicPeriod"/>
              <a:defRPr/>
            </a:pPr>
            <a:r>
              <a:rPr lang="de-DE" sz="1000" dirty="0">
                <a:solidFill>
                  <a:schemeClr val="tx1"/>
                </a:solidFill>
                <a:ea typeface="ヒラギノ角ゴ Pro W3" pitchFamily="124" charset="-128"/>
              </a:rPr>
              <a:t>Szekeres-Bartho </a:t>
            </a:r>
            <a:r>
              <a:rPr lang="en-US" sz="1000" dirty="0">
                <a:solidFill>
                  <a:schemeClr val="tx2">
                    <a:lumMod val="95000"/>
                    <a:lumOff val="5000"/>
                  </a:schemeClr>
                </a:solidFill>
              </a:rPr>
              <a:t> Intern Rev </a:t>
            </a:r>
            <a:r>
              <a:rPr lang="en-US" sz="1000" dirty="0" err="1">
                <a:solidFill>
                  <a:schemeClr val="tx2">
                    <a:lumMod val="95000"/>
                    <a:lumOff val="5000"/>
                  </a:schemeClr>
                </a:solidFill>
              </a:rPr>
              <a:t>Immunol</a:t>
            </a:r>
            <a:r>
              <a:rPr lang="en-US" sz="1000" dirty="0">
                <a:solidFill>
                  <a:schemeClr val="tx2">
                    <a:lumMod val="95000"/>
                    <a:lumOff val="5000"/>
                  </a:schemeClr>
                </a:solidFill>
              </a:rPr>
              <a:t> 2002; 21: 471-495.</a:t>
            </a:r>
            <a:endParaRPr lang="de-DE" sz="1000" dirty="0">
              <a:solidFill>
                <a:schemeClr val="tx2">
                  <a:lumMod val="95000"/>
                  <a:lumOff val="5000"/>
                </a:schemeClr>
              </a:solidFill>
              <a:ea typeface="ヒラギノ角ゴ Pro W3" pitchFamily="124" charset="-128"/>
            </a:endParaRPr>
          </a:p>
        </p:txBody>
      </p:sp>
      <p:sp>
        <p:nvSpPr>
          <p:cNvPr id="12296" name="TextBox 8"/>
          <p:cNvSpPr txBox="1">
            <a:spLocks noChangeArrowheads="1"/>
          </p:cNvSpPr>
          <p:nvPr/>
        </p:nvSpPr>
        <p:spPr bwMode="auto">
          <a:xfrm>
            <a:off x="714375" y="5421313"/>
            <a:ext cx="7715250" cy="865187"/>
          </a:xfrm>
          <a:prstGeom prst="rect">
            <a:avLst/>
          </a:prstGeom>
          <a:noFill/>
          <a:ln w="9525">
            <a:noFill/>
            <a:miter lim="800000"/>
            <a:headEnd/>
            <a:tailEnd/>
          </a:ln>
        </p:spPr>
        <p:txBody>
          <a:bodyPr>
            <a:spAutoFit/>
          </a:bodyPr>
          <a:lstStyle/>
          <a:p>
            <a:r>
              <a:rPr lang="hr-HR" sz="1800" dirty="0">
                <a:solidFill>
                  <a:srgbClr val="FF0000"/>
                </a:solidFill>
              </a:rPr>
              <a:t>Ako nema Prog, nema ga dovoljno, ako su receptori pokriveni, ili se pojave At za PIBF, ravnoteža prema štetnom odgovoru imunih stanica – prema Th1</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978</TotalTime>
  <Words>2973</Words>
  <Application>Microsoft Office PowerPoint</Application>
  <PresentationFormat>On-screen Show (4:3)</PresentationFormat>
  <Paragraphs>481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Tomislav čanić MEF &amp; KBC Zagreb</vt:lpstr>
      <vt:lpstr>Potreba podrške žutom tijelu</vt:lpstr>
      <vt:lpstr>Načini primjene</vt:lpstr>
      <vt:lpstr>Slide 4</vt:lpstr>
      <vt:lpstr>Slide 5</vt:lpstr>
      <vt:lpstr>Didrogesteron – široko primjenjivi gestagen za liječenje:</vt:lpstr>
      <vt:lpstr>Slide 7</vt:lpstr>
      <vt:lpstr>Slide 8</vt:lpstr>
      <vt:lpstr>Slide 9</vt:lpstr>
      <vt:lpstr>Slide 10</vt:lpstr>
      <vt:lpstr>Slide 11</vt:lpstr>
      <vt:lpstr>Slide 12</vt:lpstr>
      <vt:lpstr>Slide 13</vt:lpstr>
      <vt:lpstr>Slide 14</vt:lpstr>
      <vt:lpstr>Slide 15</vt:lpstr>
      <vt:lpstr>Didrogesteron u MPO</vt:lpstr>
      <vt:lpstr>Slide 17</vt:lpstr>
      <vt:lpstr>Slide 18</vt:lpstr>
      <vt:lpstr>Slide 19</vt:lpstr>
      <vt:lpstr>Chakravarty BN i sur. Oral dydrogesterone vs intravaginal micronised progesterone as luteal support in assisted reproductive technology (ART) cycles: Results of a randomised study</vt:lpstr>
      <vt:lpstr>Cochrane 2011. 69 studija, 16.327 ispitanica</vt:lpstr>
      <vt:lpstr>Cochrane 2011.</vt:lpstr>
      <vt:lpstr>istraživanje</vt:lpstr>
      <vt:lpstr>istraživanje</vt:lpstr>
      <vt:lpstr>Study - design</vt:lpstr>
      <vt:lpstr>Bazalne demografske osobine u 191 pacijentice (SVE n.s.) </vt:lpstr>
      <vt:lpstr>Osobine IVF/ICSI postupaka </vt:lpstr>
      <vt:lpstr>Ishod IVF/ICSI-ja </vt:lpstr>
      <vt:lpstr>Zadovoljstvo korisnica s lijekom</vt:lpstr>
      <vt:lpstr>Nuspojave – nezadovoljstva</vt:lpstr>
      <vt:lpstr>Oko sigurnosti ispitivanih lijekova</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Tomislav čanić MEF &amp; KBC Zagreb</dc:title>
  <dc:creator>Korisnik</dc:creator>
  <cp:lastModifiedBy>TamTam</cp:lastModifiedBy>
  <cp:revision>41</cp:revision>
  <dcterms:created xsi:type="dcterms:W3CDTF">2006-08-16T00:00:00Z</dcterms:created>
  <dcterms:modified xsi:type="dcterms:W3CDTF">2014-05-16T15:48:52Z</dcterms:modified>
</cp:coreProperties>
</file>